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52" r:id="rId1"/>
  </p:sldMasterIdLst>
  <p:notesMasterIdLst>
    <p:notesMasterId r:id="rId34"/>
  </p:notesMasterIdLst>
  <p:sldIdLst>
    <p:sldId id="256" r:id="rId2"/>
    <p:sldId id="257" r:id="rId3"/>
    <p:sldId id="313" r:id="rId4"/>
    <p:sldId id="314" r:id="rId5"/>
    <p:sldId id="308" r:id="rId6"/>
    <p:sldId id="276" r:id="rId7"/>
    <p:sldId id="306" r:id="rId8"/>
    <p:sldId id="260" r:id="rId9"/>
    <p:sldId id="261" r:id="rId10"/>
    <p:sldId id="262" r:id="rId11"/>
    <p:sldId id="309" r:id="rId12"/>
    <p:sldId id="310" r:id="rId13"/>
    <p:sldId id="311" r:id="rId14"/>
    <p:sldId id="312" r:id="rId15"/>
    <p:sldId id="272" r:id="rId16"/>
    <p:sldId id="275" r:id="rId17"/>
    <p:sldId id="277" r:id="rId18"/>
    <p:sldId id="278" r:id="rId19"/>
    <p:sldId id="279" r:id="rId20"/>
    <p:sldId id="280" r:id="rId21"/>
    <p:sldId id="281" r:id="rId22"/>
    <p:sldId id="282" r:id="rId23"/>
    <p:sldId id="283" r:id="rId24"/>
    <p:sldId id="284" r:id="rId25"/>
    <p:sldId id="285" r:id="rId26"/>
    <p:sldId id="286" r:id="rId27"/>
    <p:sldId id="287" r:id="rId28"/>
    <p:sldId id="288" r:id="rId29"/>
    <p:sldId id="289" r:id="rId30"/>
    <p:sldId id="290" r:id="rId31"/>
    <p:sldId id="271" r:id="rId32"/>
    <p:sldId id="298" r:id="rId3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524"/>
    <p:restoredTop sz="86133"/>
  </p:normalViewPr>
  <p:slideViewPr>
    <p:cSldViewPr snapToGrid="0">
      <p:cViewPr varScale="1">
        <p:scale>
          <a:sx n="136" d="100"/>
          <a:sy n="136" d="100"/>
        </p:scale>
        <p:origin x="28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BB8A52-8AC5-C74C-97FB-632C448F3674}" type="datetimeFigureOut">
              <a:rPr lang="en-US" smtClean="0"/>
              <a:t>11/1/24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66506D-5C9B-294C-B2AE-15ACE8B5B9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1614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Interplay – “dialogue”</a:t>
            </a:r>
          </a:p>
          <a:p>
            <a:endParaRPr lang="en-US" sz="1200" dirty="0"/>
          </a:p>
          <a:p>
            <a:r>
              <a:rPr lang="en-US" sz="1200" dirty="0"/>
              <a:t>Person -  </a:t>
            </a:r>
          </a:p>
          <a:p>
            <a:endParaRPr lang="en-US" sz="1200" dirty="0"/>
          </a:p>
          <a:p>
            <a:r>
              <a:rPr lang="en-US" sz="1200" dirty="0"/>
              <a:t>Data Interface– the vis </a:t>
            </a:r>
          </a:p>
          <a:p>
            <a:endParaRPr lang="en-US" sz="1200" dirty="0"/>
          </a:p>
          <a:p>
            <a:r>
              <a:rPr lang="en-US" sz="1200" dirty="0"/>
              <a:t>Action – Any action, physical or mental, regardless of modality that causes the reaction of the data interface</a:t>
            </a:r>
          </a:p>
          <a:p>
            <a:endParaRPr lang="en-US" sz="1200" dirty="0"/>
          </a:p>
          <a:p>
            <a:r>
              <a:rPr lang="en-US" sz="1200" dirty="0"/>
              <a:t>Action-Reaction– cause effect between entities </a:t>
            </a:r>
          </a:p>
          <a:p>
            <a:endParaRPr lang="en-US" sz="1200" dirty="0"/>
          </a:p>
          <a:p>
            <a:r>
              <a:rPr lang="en-US" sz="1200" dirty="0"/>
              <a:t>Reaction Perceived as Such – person must perceive the reaction in the data interface </a:t>
            </a:r>
          </a:p>
          <a:p>
            <a:endParaRPr lang="en-US" sz="1200" dirty="0"/>
          </a:p>
          <a:p>
            <a:r>
              <a:rPr lang="en-US" sz="1200" dirty="0"/>
              <a:t>Data-Related Intent – intent is tied to a data source and is formed iteratively throughout the interaction cycle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5409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1" name="Google Shape;241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82930" marR="0" lvl="0" indent="-46863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 are you selecting?  One item at a time?</a:t>
            </a:r>
            <a:endParaRPr/>
          </a:p>
          <a:p>
            <a:pPr marL="582930" marR="0" lvl="0" indent="-46863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Selecting of a value?</a:t>
            </a:r>
            <a:endParaRPr/>
          </a:p>
          <a:p>
            <a:pPr marL="582930" marR="0" lvl="0" indent="-46863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Selecting of a range?</a:t>
            </a:r>
            <a:endParaRPr/>
          </a:p>
          <a:p>
            <a:pPr marL="582930" marR="0" lvl="0" indent="-46863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Selecting of a position on the screen?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" name="Google Shape;242;p2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18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" name="Google Shape;393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702661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Presentation using visualization may take place within the context of decision making, planning, forecasting, and instructional processes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Discover - Scientific investigation may be motivated by existing theories, models, and hypotheses, or by the serendipitous observation of unexpected phenomena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Enjoy - Casual encounters with visualization can be fleeting, such as in the earlier example of encountering a static choropleth electoral map while reading a blog post. Conversely, these encounters might be immersive and time-consuming experiences, such as in museum settings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dirty="0"/>
          </a:p>
        </p:txBody>
      </p:sp>
      <p:sp>
        <p:nvSpPr>
          <p:cNvPr id="131" name="Google Shape;13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824993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514775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237722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11/1/24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0781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11/1/24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8504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11/1/24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2240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11/1/24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68620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11/1/24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91480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11/1/24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8350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11/1/24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91167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11/1/24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68283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11/1/24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60685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11/1/24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46449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11/1/24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76790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smtClean="0"/>
              <a:pPr/>
              <a:t>11/1/24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20714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jcrouser.github.io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babynamewizard.com/voyager#prefix=jo&amp;sw=both&amp;exact=false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heyrule.net/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cience.smith.edu/sal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66711-FD41-BF2C-3200-E86657F1099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Communicating with Data – Introduction to Interactive Visualization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BE8CA1-49DD-7D0B-3796-B4A0CE9405C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Dr. Ab Mosca (they/them)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C47612-0F01-5A1D-003F-59C048DD3D08}"/>
              </a:ext>
            </a:extLst>
          </p:cNvPr>
          <p:cNvSpPr txBox="1"/>
          <p:nvPr/>
        </p:nvSpPr>
        <p:spPr>
          <a:xfrm>
            <a:off x="2286000" y="6342185"/>
            <a:ext cx="7444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Slides based off slides courtesy of Jordan Crouser (</a:t>
            </a:r>
            <a:r>
              <a:rPr lang="en-US" dirty="0">
                <a:hlinkClick r:id="rId2"/>
              </a:rPr>
              <a:t>https://jcrouser.github.io/</a:t>
            </a:r>
            <a:r>
              <a:rPr lang="en-US" dirty="0"/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2905323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9"/>
          <p:cNvSpPr txBox="1">
            <a:spLocks noGrp="1"/>
          </p:cNvSpPr>
          <p:nvPr>
            <p:ph type="body" idx="1"/>
          </p:nvPr>
        </p:nvSpPr>
        <p:spPr>
          <a:xfrm>
            <a:off x="3532909" y="1614054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0" indent="0" algn="ctr">
              <a:spcBef>
                <a:spcPts val="0"/>
              </a:spcBef>
              <a:buNone/>
            </a:pPr>
            <a:endParaRPr sz="2400" dirty="0">
              <a:ea typeface="Arial"/>
              <a:cs typeface="Arial"/>
              <a:sym typeface="Arial"/>
            </a:endParaRPr>
          </a:p>
          <a:p>
            <a:pPr marL="0" indent="0" algn="ctr">
              <a:spcBef>
                <a:spcPts val="480"/>
              </a:spcBef>
              <a:buNone/>
            </a:pPr>
            <a:endParaRPr sz="2400" dirty="0">
              <a:ea typeface="Arial"/>
              <a:cs typeface="Arial"/>
              <a:sym typeface="Arial"/>
            </a:endParaRPr>
          </a:p>
          <a:p>
            <a:pPr marL="0" indent="0" algn="ctr">
              <a:spcBef>
                <a:spcPts val="720"/>
              </a:spcBef>
              <a:buNone/>
            </a:pPr>
            <a:r>
              <a:rPr lang="en-US" sz="2400" dirty="0">
                <a:ea typeface="Arial"/>
                <a:cs typeface="Arial"/>
                <a:sym typeface="Arial"/>
              </a:rPr>
              <a:t>Interaction with </a:t>
            </a:r>
            <a:endParaRPr sz="2400" dirty="0"/>
          </a:p>
          <a:p>
            <a:pPr marL="0" indent="0" algn="ctr">
              <a:spcBef>
                <a:spcPts val="720"/>
              </a:spcBef>
              <a:buNone/>
            </a:pPr>
            <a:r>
              <a:rPr lang="en-US" sz="2400" dirty="0">
                <a:ea typeface="Arial"/>
                <a:cs typeface="Arial"/>
                <a:sym typeface="Arial"/>
              </a:rPr>
              <a:t>Data / Problem Space</a:t>
            </a:r>
            <a:endParaRPr sz="2400" dirty="0"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E26F21-12C5-0861-EB73-12EE60A09EC1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Part I: High Level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26F21-12C5-0861-EB73-12EE60A09EC1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307217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/>
              <a:t>Brehmer</a:t>
            </a:r>
            <a:r>
              <a:rPr lang="en-US" dirty="0"/>
              <a:t> and </a:t>
            </a:r>
            <a:r>
              <a:rPr lang="en-US" dirty="0" err="1"/>
              <a:t>Munzner</a:t>
            </a:r>
            <a:r>
              <a:rPr lang="en-US" dirty="0"/>
              <a:t> (2013)</a:t>
            </a:r>
          </a:p>
        </p:txBody>
      </p:sp>
      <p:sp>
        <p:nvSpPr>
          <p:cNvPr id="5" name="Google Shape;227;p32">
            <a:extLst>
              <a:ext uri="{FF2B5EF4-FFF2-40B4-BE49-F238E27FC236}">
                <a16:creationId xmlns:a16="http://schemas.microsoft.com/office/drawing/2014/main" id="{ED7F055F-7DDB-8B87-8C24-E7A5AAB537DF}"/>
              </a:ext>
            </a:extLst>
          </p:cNvPr>
          <p:cNvSpPr txBox="1">
            <a:spLocks/>
          </p:cNvSpPr>
          <p:nvPr/>
        </p:nvSpPr>
        <p:spPr>
          <a:xfrm>
            <a:off x="3546763" y="986028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640080" indent="-525780" defTabSz="457200">
              <a:buSzPts val="2040"/>
            </a:pPr>
            <a:r>
              <a:rPr lang="en-US" sz="2400" i="1" dirty="0">
                <a:cs typeface="Arial"/>
                <a:sym typeface="Arial"/>
              </a:rPr>
              <a:t>High-level </a:t>
            </a:r>
            <a:r>
              <a:rPr lang="en-US" sz="2400" dirty="0">
                <a:cs typeface="Arial"/>
                <a:sym typeface="Arial"/>
              </a:rPr>
              <a:t>interactions with a visualization correspond to</a:t>
            </a:r>
            <a:r>
              <a:rPr lang="en-US" sz="2400" i="1" dirty="0">
                <a:cs typeface="Arial"/>
                <a:sym typeface="Arial"/>
              </a:rPr>
              <a:t> analysis tasks</a:t>
            </a:r>
            <a:endParaRPr lang="en-US" sz="2400" dirty="0">
              <a:cs typeface="Arial"/>
              <a:sym typeface="Arial"/>
            </a:endParaRPr>
          </a:p>
          <a:p>
            <a:pPr marL="640080" indent="-525780" defTabSz="457200">
              <a:buSzPts val="2040"/>
            </a:pPr>
            <a:r>
              <a:rPr lang="en-US" sz="2400" dirty="0">
                <a:cs typeface="Arial"/>
                <a:sym typeface="Arial"/>
              </a:rPr>
              <a:t>We can think about </a:t>
            </a:r>
            <a:r>
              <a:rPr lang="en-US" sz="2400" i="1" dirty="0">
                <a:cs typeface="Arial"/>
                <a:sym typeface="Arial"/>
              </a:rPr>
              <a:t>why</a:t>
            </a:r>
            <a:r>
              <a:rPr lang="en-US" sz="2400" dirty="0">
                <a:cs typeface="Arial"/>
                <a:sym typeface="Arial"/>
              </a:rPr>
              <a:t> users perform tasks (interactions) at different levels of specificity </a:t>
            </a:r>
          </a:p>
          <a:p>
            <a:pPr marL="1143000" lvl="1" indent="-525780" defTabSz="457200">
              <a:buSzPts val="2040"/>
            </a:pPr>
            <a:r>
              <a:rPr lang="en-US" sz="2200" dirty="0">
                <a:cs typeface="Arial"/>
                <a:sym typeface="Arial"/>
              </a:rPr>
              <a:t>High – consume vs. produce</a:t>
            </a:r>
          </a:p>
          <a:p>
            <a:pPr marL="1143000" lvl="1" indent="-525780" defTabSz="457200">
              <a:buSzPts val="2040"/>
            </a:pPr>
            <a:r>
              <a:rPr lang="en-US" sz="2200" dirty="0">
                <a:cs typeface="Arial"/>
                <a:sym typeface="Arial"/>
              </a:rPr>
              <a:t>Mid – search </a:t>
            </a:r>
          </a:p>
          <a:p>
            <a:pPr marL="1143000" lvl="1" indent="-525780" defTabSz="457200">
              <a:buSzPts val="2040"/>
            </a:pPr>
            <a:r>
              <a:rPr lang="en-US" sz="2200" dirty="0">
                <a:cs typeface="Arial"/>
                <a:sym typeface="Arial"/>
              </a:rPr>
              <a:t>Low – query </a:t>
            </a:r>
          </a:p>
        </p:txBody>
      </p:sp>
      <p:sp>
        <p:nvSpPr>
          <p:cNvPr id="6" name="Google Shape;228;p32">
            <a:extLst>
              <a:ext uri="{FF2B5EF4-FFF2-40B4-BE49-F238E27FC236}">
                <a16:creationId xmlns:a16="http://schemas.microsoft.com/office/drawing/2014/main" id="{585AB0D2-0C64-62A2-2601-95C6D5DB01D2}"/>
              </a:ext>
            </a:extLst>
          </p:cNvPr>
          <p:cNvSpPr/>
          <p:nvPr/>
        </p:nvSpPr>
        <p:spPr>
          <a:xfrm>
            <a:off x="4851400" y="6119336"/>
            <a:ext cx="7340600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400" b="0" i="0" dirty="0">
                <a:solidFill>
                  <a:srgbClr val="333333"/>
                </a:solidFill>
                <a:effectLst/>
                <a:latin typeface="HelveticaNeue Regular"/>
              </a:rPr>
              <a:t>M. </a:t>
            </a:r>
            <a:r>
              <a:rPr lang="en-US" sz="1400" b="0" i="0" dirty="0" err="1">
                <a:solidFill>
                  <a:srgbClr val="333333"/>
                </a:solidFill>
                <a:effectLst/>
                <a:latin typeface="HelveticaNeue Regular"/>
              </a:rPr>
              <a:t>Brehmer</a:t>
            </a:r>
            <a:r>
              <a:rPr lang="en-US" sz="1400" b="0" i="0" dirty="0">
                <a:solidFill>
                  <a:srgbClr val="333333"/>
                </a:solidFill>
                <a:effectLst/>
                <a:latin typeface="HelveticaNeue Regular"/>
              </a:rPr>
              <a:t> and T. </a:t>
            </a:r>
            <a:r>
              <a:rPr lang="en-US" sz="1400" b="0" i="0" dirty="0" err="1">
                <a:solidFill>
                  <a:srgbClr val="333333"/>
                </a:solidFill>
                <a:effectLst/>
                <a:latin typeface="HelveticaNeue Regular"/>
              </a:rPr>
              <a:t>Munzner</a:t>
            </a:r>
            <a:r>
              <a:rPr lang="en-US" sz="1400" b="0" i="0" dirty="0">
                <a:solidFill>
                  <a:srgbClr val="333333"/>
                </a:solidFill>
                <a:effectLst/>
                <a:latin typeface="HelveticaNeue Regular"/>
              </a:rPr>
              <a:t>, "A Multi-Level Typology of Abstract Visualization Tasks," in </a:t>
            </a:r>
            <a:r>
              <a:rPr lang="en-US" sz="1400" b="0" i="1" dirty="0">
                <a:solidFill>
                  <a:srgbClr val="333333"/>
                </a:solidFill>
                <a:effectLst/>
                <a:latin typeface="HelveticaNeue Regular"/>
              </a:rPr>
              <a:t>IEEE Transactions on Visualization and Computer Graphics</a:t>
            </a:r>
            <a:r>
              <a:rPr lang="en-US" sz="1400" b="0" i="0" dirty="0">
                <a:solidFill>
                  <a:srgbClr val="333333"/>
                </a:solidFill>
                <a:effectLst/>
                <a:latin typeface="HelveticaNeue Regular"/>
              </a:rPr>
              <a:t>, vol. 19, no. 12, pp. 2376-2385, Dec. 2013, </a:t>
            </a:r>
            <a:r>
              <a:rPr lang="en-US" sz="1400" b="0" i="0" dirty="0" err="1">
                <a:solidFill>
                  <a:srgbClr val="333333"/>
                </a:solidFill>
                <a:effectLst/>
                <a:latin typeface="HelveticaNeue Regular"/>
              </a:rPr>
              <a:t>doi</a:t>
            </a:r>
            <a:r>
              <a:rPr lang="en-US" sz="1400" b="0" i="0" dirty="0">
                <a:solidFill>
                  <a:srgbClr val="333333"/>
                </a:solidFill>
                <a:effectLst/>
                <a:latin typeface="HelveticaNeue Regular"/>
              </a:rPr>
              <a:t>: 10.1109/TVCG.2013.124.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85130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26F21-12C5-0861-EB73-12EE60A09EC1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307217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Consume vs. Produce</a:t>
            </a:r>
          </a:p>
        </p:txBody>
      </p:sp>
      <p:sp>
        <p:nvSpPr>
          <p:cNvPr id="5" name="Google Shape;227;p32">
            <a:extLst>
              <a:ext uri="{FF2B5EF4-FFF2-40B4-BE49-F238E27FC236}">
                <a16:creationId xmlns:a16="http://schemas.microsoft.com/office/drawing/2014/main" id="{ED7F055F-7DDB-8B87-8C24-E7A5AAB537DF}"/>
              </a:ext>
            </a:extLst>
          </p:cNvPr>
          <p:cNvSpPr txBox="1">
            <a:spLocks/>
          </p:cNvSpPr>
          <p:nvPr/>
        </p:nvSpPr>
        <p:spPr>
          <a:xfrm>
            <a:off x="3534732" y="108284"/>
            <a:ext cx="8229600" cy="660533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640080" indent="-525780" defTabSz="457200">
              <a:buSzPts val="2040"/>
            </a:pPr>
            <a:r>
              <a:rPr lang="en-US" sz="2400" dirty="0">
                <a:cs typeface="Arial"/>
                <a:sym typeface="Arial"/>
              </a:rPr>
              <a:t>Consume</a:t>
            </a:r>
          </a:p>
          <a:p>
            <a:pPr marL="1143000" lvl="1" indent="-525780" defTabSz="457200">
              <a:buSzPts val="2040"/>
            </a:pPr>
            <a:r>
              <a:rPr lang="en-US" sz="2400" dirty="0">
                <a:cs typeface="Arial"/>
                <a:sym typeface="Arial"/>
              </a:rPr>
              <a:t>Learn </a:t>
            </a:r>
          </a:p>
          <a:p>
            <a:pPr marL="1600200" lvl="2" indent="-525780" defTabSz="457200">
              <a:buSzPts val="2040"/>
            </a:pPr>
            <a:r>
              <a:rPr lang="en-US" sz="2400" dirty="0">
                <a:cs typeface="Arial"/>
                <a:sym typeface="Arial"/>
              </a:rPr>
              <a:t>Read a data story; be guided through a series of cognitive operations </a:t>
            </a:r>
          </a:p>
          <a:p>
            <a:pPr marL="1143000" lvl="1" indent="-525780" defTabSz="457200">
              <a:buSzPts val="2040"/>
            </a:pPr>
            <a:r>
              <a:rPr lang="en-US" sz="2400" dirty="0">
                <a:cs typeface="Arial"/>
                <a:sym typeface="Arial"/>
              </a:rPr>
              <a:t>Discover</a:t>
            </a:r>
          </a:p>
          <a:p>
            <a:pPr marL="1600200" lvl="2" indent="-525780" defTabSz="457200">
              <a:buSzPts val="2040"/>
            </a:pPr>
            <a:r>
              <a:rPr lang="en-US" sz="2400" dirty="0">
                <a:cs typeface="Arial"/>
                <a:sym typeface="Arial"/>
              </a:rPr>
              <a:t>Generation and verification of hypotheses, associated with models of scientific inquiry </a:t>
            </a:r>
          </a:p>
          <a:p>
            <a:pPr marL="1143000" lvl="1" indent="-525780" defTabSz="457200">
              <a:buSzPts val="2040"/>
            </a:pPr>
            <a:r>
              <a:rPr lang="en-US" sz="2400" dirty="0">
                <a:cs typeface="Arial"/>
                <a:sym typeface="Arial"/>
              </a:rPr>
              <a:t>Enjoy</a:t>
            </a:r>
          </a:p>
          <a:p>
            <a:pPr marL="1600200" lvl="2" indent="-525780" defTabSz="457200">
              <a:buSzPts val="2040"/>
            </a:pPr>
            <a:r>
              <a:rPr lang="en-US" sz="2400" dirty="0">
                <a:cs typeface="Arial"/>
                <a:sym typeface="Arial"/>
              </a:rPr>
              <a:t>Casual encounters with visualization</a:t>
            </a:r>
          </a:p>
          <a:p>
            <a:pPr marL="1600200" lvl="2" indent="-525780" defTabSz="457200">
              <a:buSzPts val="2040"/>
            </a:pPr>
            <a:r>
              <a:rPr lang="en-US" sz="2400" dirty="0">
                <a:cs typeface="Arial"/>
                <a:sym typeface="Arial"/>
              </a:rPr>
              <a:t>User is not driven by a need to verify or generate a hypothesis; novelty stimulates curiosity and exploration</a:t>
            </a:r>
          </a:p>
          <a:p>
            <a:pPr marL="640080" indent="-525780" defTabSz="457200">
              <a:buSzPts val="2040"/>
            </a:pPr>
            <a:r>
              <a:rPr lang="en-US" sz="2400" dirty="0">
                <a:cs typeface="Arial"/>
                <a:sym typeface="Arial"/>
              </a:rPr>
              <a:t>Produce</a:t>
            </a:r>
          </a:p>
          <a:p>
            <a:pPr marL="1143000" lvl="1" indent="-525780" defTabSz="457200">
              <a:buSzPts val="2040"/>
            </a:pPr>
            <a:r>
              <a:rPr lang="en-US" sz="2400" dirty="0">
                <a:cs typeface="Arial"/>
                <a:sym typeface="Arial"/>
              </a:rPr>
              <a:t>Generate</a:t>
            </a:r>
          </a:p>
          <a:p>
            <a:pPr marL="1600200" lvl="2" indent="-525780" defTabSz="457200">
              <a:buSzPts val="2040"/>
            </a:pPr>
            <a:r>
              <a:rPr lang="en-US" sz="2400" dirty="0">
                <a:cs typeface="Arial"/>
                <a:sym typeface="Arial"/>
              </a:rPr>
              <a:t>Create new artifacts such as transformed or derived data, annotation, recorded interactions, screenshots </a:t>
            </a:r>
          </a:p>
          <a:p>
            <a:pPr marL="1143000" lvl="1" indent="-525780" defTabSz="457200">
              <a:buSzPts val="2040"/>
            </a:pPr>
            <a:endParaRPr lang="en-US" sz="2200" dirty="0"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6446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26F21-12C5-0861-EB73-12EE60A09EC1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307217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Search</a:t>
            </a:r>
          </a:p>
        </p:txBody>
      </p:sp>
      <p:sp>
        <p:nvSpPr>
          <p:cNvPr id="5" name="Google Shape;227;p32">
            <a:extLst>
              <a:ext uri="{FF2B5EF4-FFF2-40B4-BE49-F238E27FC236}">
                <a16:creationId xmlns:a16="http://schemas.microsoft.com/office/drawing/2014/main" id="{ED7F055F-7DDB-8B87-8C24-E7A5AAB537DF}"/>
              </a:ext>
            </a:extLst>
          </p:cNvPr>
          <p:cNvSpPr txBox="1">
            <a:spLocks/>
          </p:cNvSpPr>
          <p:nvPr/>
        </p:nvSpPr>
        <p:spPr>
          <a:xfrm>
            <a:off x="3546763" y="986028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640080" indent="-525780" defTabSz="457200">
              <a:buSzPts val="2040"/>
            </a:pPr>
            <a:r>
              <a:rPr lang="en-US" sz="2400" dirty="0">
                <a:cs typeface="Arial"/>
                <a:sym typeface="Arial"/>
              </a:rPr>
              <a:t>Process of the user finding elements of interest in the visualization</a:t>
            </a:r>
          </a:p>
          <a:p>
            <a:pPr marL="640080" indent="-525780" defTabSz="457200">
              <a:buSzPts val="2040"/>
            </a:pPr>
            <a:r>
              <a:rPr lang="en-US" sz="2400" dirty="0">
                <a:cs typeface="Arial"/>
                <a:sym typeface="Arial"/>
              </a:rPr>
              <a:t>Search is categorized based on:</a:t>
            </a:r>
          </a:p>
          <a:p>
            <a:pPr marL="1143000" lvl="1" indent="-525780" defTabSz="457200">
              <a:buSzPts val="2040"/>
            </a:pPr>
            <a:r>
              <a:rPr lang="en-US" sz="2400" dirty="0">
                <a:cs typeface="Arial"/>
                <a:sym typeface="Arial"/>
              </a:rPr>
              <a:t>If the target of the search is known a priori</a:t>
            </a:r>
          </a:p>
          <a:p>
            <a:pPr marL="1143000" lvl="1" indent="-525780" defTabSz="457200">
              <a:buSzPts val="2040"/>
            </a:pPr>
            <a:r>
              <a:rPr lang="en-US" sz="2400" dirty="0">
                <a:cs typeface="Arial"/>
                <a:sym typeface="Arial"/>
              </a:rPr>
              <a:t>If the location of the target is known a priori 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EA7F2B86-84A2-CF15-1339-7F2495DAE6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6779926"/>
              </p:ext>
            </p:extLst>
          </p:nvPr>
        </p:nvGraphicFramePr>
        <p:xfrm>
          <a:off x="3546763" y="3113949"/>
          <a:ext cx="7594478" cy="353951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93679">
                  <a:extLst>
                    <a:ext uri="{9D8B030D-6E8A-4147-A177-3AD203B41FA5}">
                      <a16:colId xmlns:a16="http://schemas.microsoft.com/office/drawing/2014/main" val="383826768"/>
                    </a:ext>
                  </a:extLst>
                </a:gridCol>
                <a:gridCol w="3059765">
                  <a:extLst>
                    <a:ext uri="{9D8B030D-6E8A-4147-A177-3AD203B41FA5}">
                      <a16:colId xmlns:a16="http://schemas.microsoft.com/office/drawing/2014/main" val="742119733"/>
                    </a:ext>
                  </a:extLst>
                </a:gridCol>
                <a:gridCol w="3341034">
                  <a:extLst>
                    <a:ext uri="{9D8B030D-6E8A-4147-A177-3AD203B41FA5}">
                      <a16:colId xmlns:a16="http://schemas.microsoft.com/office/drawing/2014/main" val="2105312398"/>
                    </a:ext>
                  </a:extLst>
                </a:gridCol>
              </a:tblGrid>
              <a:tr h="583475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Target Known 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Target Unknown</a:t>
                      </a: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8913613"/>
                  </a:ext>
                </a:extLst>
              </a:tr>
              <a:tr h="147801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Location known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User is familiar with American geography and looking for CA on a choropleth map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User using a tree visualization is searching within a specific subtree for leaf nodes having few siblings</a:t>
                      </a: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615555840"/>
                  </a:ext>
                </a:extLst>
              </a:tr>
              <a:tr h="147801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Location Unknown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User is unfamiliar with American geography and looking for CA on a choropleth map</a:t>
                      </a: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User is searching for outliers in a scatterplot </a:t>
                      </a: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54256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3273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26F21-12C5-0861-EB73-12EE60A09EC1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307217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Query</a:t>
            </a:r>
          </a:p>
        </p:txBody>
      </p:sp>
      <p:sp>
        <p:nvSpPr>
          <p:cNvPr id="5" name="Google Shape;227;p32">
            <a:extLst>
              <a:ext uri="{FF2B5EF4-FFF2-40B4-BE49-F238E27FC236}">
                <a16:creationId xmlns:a16="http://schemas.microsoft.com/office/drawing/2014/main" id="{ED7F055F-7DDB-8B87-8C24-E7A5AAB537DF}"/>
              </a:ext>
            </a:extLst>
          </p:cNvPr>
          <p:cNvSpPr txBox="1">
            <a:spLocks/>
          </p:cNvSpPr>
          <p:nvPr/>
        </p:nvSpPr>
        <p:spPr>
          <a:xfrm>
            <a:off x="3546763" y="986028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640080" indent="-525780" defTabSz="457200">
              <a:buSzPts val="2040"/>
            </a:pPr>
            <a:r>
              <a:rPr lang="en-US" sz="2400" dirty="0">
                <a:cs typeface="Arial"/>
                <a:sym typeface="Arial"/>
              </a:rPr>
              <a:t>Once a target or set of targets has been found a user may</a:t>
            </a:r>
          </a:p>
          <a:p>
            <a:pPr marL="1143000" lvl="1" indent="-525780" defTabSz="457200">
              <a:buSzPts val="2040"/>
            </a:pPr>
            <a:r>
              <a:rPr lang="en-US" sz="2200" dirty="0">
                <a:cs typeface="Arial"/>
                <a:sym typeface="Arial"/>
              </a:rPr>
              <a:t>Identify</a:t>
            </a:r>
          </a:p>
          <a:p>
            <a:pPr marL="1600200" lvl="2" indent="-525780" defTabSz="457200">
              <a:buSzPts val="2040"/>
            </a:pPr>
            <a:r>
              <a:rPr lang="en-US" sz="2000" dirty="0">
                <a:cs typeface="Arial"/>
                <a:sym typeface="Arial"/>
              </a:rPr>
              <a:t>Returns characteristics about the target</a:t>
            </a:r>
          </a:p>
          <a:p>
            <a:pPr marL="1600200" lvl="2" indent="-525780" defTabSz="457200">
              <a:buSzPts val="2040"/>
            </a:pPr>
            <a:r>
              <a:rPr lang="en-US" sz="2000" dirty="0">
                <a:cs typeface="Arial"/>
                <a:sym typeface="Arial"/>
              </a:rPr>
              <a:t>Ex. User of a choropleth map </a:t>
            </a:r>
            <a:r>
              <a:rPr lang="en-US" sz="2000" i="1" dirty="0">
                <a:cs typeface="Arial"/>
                <a:sym typeface="Arial"/>
              </a:rPr>
              <a:t>identifies</a:t>
            </a:r>
            <a:r>
              <a:rPr lang="en-US" sz="2000" dirty="0">
                <a:cs typeface="Arial"/>
                <a:sym typeface="Arial"/>
              </a:rPr>
              <a:t> the margin of victory for the winning election candidate in CA </a:t>
            </a:r>
          </a:p>
          <a:p>
            <a:pPr marL="1143000" lvl="1" indent="-525780" defTabSz="457200">
              <a:buSzPts val="2040"/>
            </a:pPr>
            <a:r>
              <a:rPr lang="en-US" sz="2200" dirty="0">
                <a:cs typeface="Arial"/>
                <a:sym typeface="Arial"/>
              </a:rPr>
              <a:t>Compare</a:t>
            </a:r>
          </a:p>
          <a:p>
            <a:pPr marL="1600200" lvl="2" indent="-525780" defTabSz="457200">
              <a:buSzPts val="2040"/>
            </a:pPr>
            <a:r>
              <a:rPr lang="en-US" sz="2000" dirty="0">
                <a:cs typeface="Arial"/>
                <a:sym typeface="Arial"/>
              </a:rPr>
              <a:t>Refers to multiple subsets of targets</a:t>
            </a:r>
          </a:p>
          <a:p>
            <a:pPr marL="1600200" lvl="2" indent="-525780" defTabSz="457200">
              <a:buSzPts val="2040"/>
            </a:pPr>
            <a:r>
              <a:rPr lang="en-US" sz="2000" dirty="0">
                <a:cs typeface="Arial"/>
                <a:sym typeface="Arial"/>
              </a:rPr>
              <a:t>Ex. User of a choropleth map identifies election results for CA and </a:t>
            </a:r>
            <a:r>
              <a:rPr lang="en-US" sz="2000" i="1" dirty="0">
                <a:cs typeface="Arial"/>
                <a:sym typeface="Arial"/>
              </a:rPr>
              <a:t>compares</a:t>
            </a:r>
            <a:r>
              <a:rPr lang="en-US" sz="2000" dirty="0">
                <a:cs typeface="Arial"/>
                <a:sym typeface="Arial"/>
              </a:rPr>
              <a:t> them to results for MA </a:t>
            </a:r>
          </a:p>
          <a:p>
            <a:pPr marL="1143000" lvl="1" indent="-525780" defTabSz="457200">
              <a:buSzPts val="2040"/>
            </a:pPr>
            <a:r>
              <a:rPr lang="en-US" sz="2200" dirty="0">
                <a:cs typeface="Arial"/>
                <a:sym typeface="Arial"/>
              </a:rPr>
              <a:t>Summarize</a:t>
            </a:r>
          </a:p>
          <a:p>
            <a:pPr marL="1600200" lvl="2" indent="-525780" defTabSz="457200">
              <a:buSzPts val="2040"/>
            </a:pPr>
            <a:r>
              <a:rPr lang="en-US" sz="2000" dirty="0">
                <a:cs typeface="Arial"/>
                <a:sym typeface="Arial"/>
              </a:rPr>
              <a:t>Refers to a whole set of targets</a:t>
            </a:r>
          </a:p>
          <a:p>
            <a:pPr marL="1600200" lvl="2" indent="-525780" defTabSz="457200">
              <a:buSzPts val="2040"/>
            </a:pPr>
            <a:r>
              <a:rPr lang="en-US" sz="2000" dirty="0">
                <a:cs typeface="Arial"/>
                <a:sym typeface="Arial"/>
              </a:rPr>
              <a:t>Ex. User of a choropleth map </a:t>
            </a:r>
            <a:r>
              <a:rPr lang="en-US" sz="2000" i="1" dirty="0">
                <a:cs typeface="Arial"/>
                <a:sym typeface="Arial"/>
              </a:rPr>
              <a:t>summarizes</a:t>
            </a:r>
            <a:r>
              <a:rPr lang="en-US" sz="2000" dirty="0">
                <a:cs typeface="Arial"/>
                <a:sym typeface="Arial"/>
              </a:rPr>
              <a:t> election results across all states</a:t>
            </a:r>
          </a:p>
          <a:p>
            <a:pPr marL="114300" indent="0" defTabSz="457200">
              <a:buSzPts val="2040"/>
              <a:buNone/>
            </a:pPr>
            <a:r>
              <a:rPr lang="en-US" sz="2400" dirty="0">
                <a:cs typeface="Arial"/>
                <a:sym typeface="Arial"/>
              </a:rPr>
              <a:t>	the targets</a:t>
            </a:r>
          </a:p>
        </p:txBody>
      </p:sp>
    </p:spTree>
    <p:extLst>
      <p:ext uri="{BB962C8B-B14F-4D97-AF65-F5344CB8AC3E}">
        <p14:creationId xmlns:p14="http://schemas.microsoft.com/office/powerpoint/2010/main" val="2480306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9"/>
          <p:cNvSpPr txBox="1">
            <a:spLocks noGrp="1"/>
          </p:cNvSpPr>
          <p:nvPr>
            <p:ph type="body" idx="1"/>
          </p:nvPr>
        </p:nvSpPr>
        <p:spPr>
          <a:xfrm>
            <a:off x="3501660" y="1877291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0" indent="0" algn="ctr">
              <a:spcBef>
                <a:spcPts val="0"/>
              </a:spcBef>
              <a:buNone/>
            </a:pPr>
            <a:endParaRPr sz="2400" dirty="0">
              <a:ea typeface="Arial"/>
              <a:cs typeface="Arial"/>
              <a:sym typeface="Arial"/>
            </a:endParaRPr>
          </a:p>
          <a:p>
            <a:pPr marL="0" indent="0" algn="ctr">
              <a:spcBef>
                <a:spcPts val="480"/>
              </a:spcBef>
              <a:buNone/>
            </a:pPr>
            <a:endParaRPr sz="2400" dirty="0">
              <a:ea typeface="Arial"/>
              <a:cs typeface="Arial"/>
              <a:sym typeface="Arial"/>
            </a:endParaRPr>
          </a:p>
          <a:p>
            <a:pPr marL="0" indent="0" algn="ctr">
              <a:spcBef>
                <a:spcPts val="720"/>
              </a:spcBef>
              <a:buNone/>
            </a:pPr>
            <a:r>
              <a:rPr lang="en-US" sz="2400" dirty="0">
                <a:ea typeface="Arial"/>
                <a:cs typeface="Arial"/>
                <a:sym typeface="Arial"/>
              </a:rPr>
              <a:t>Interaction with </a:t>
            </a:r>
            <a:endParaRPr sz="2400" dirty="0"/>
          </a:p>
          <a:p>
            <a:pPr marL="0" indent="0" algn="ctr">
              <a:spcBef>
                <a:spcPts val="720"/>
              </a:spcBef>
              <a:buNone/>
            </a:pPr>
            <a:r>
              <a:rPr lang="en-US" sz="2400" dirty="0">
                <a:ea typeface="Arial"/>
                <a:cs typeface="Arial"/>
                <a:sym typeface="Arial"/>
              </a:rPr>
              <a:t>a Visual Interface</a:t>
            </a:r>
            <a:endParaRPr sz="2400" dirty="0"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D996EF-77A5-76D1-9C3F-8916628FF8F3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Part II: Low Level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2"/>
          <p:cNvSpPr txBox="1">
            <a:spLocks noGrp="1"/>
          </p:cNvSpPr>
          <p:nvPr>
            <p:ph type="body" idx="1"/>
          </p:nvPr>
        </p:nvSpPr>
        <p:spPr>
          <a:xfrm>
            <a:off x="3546763" y="1290842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640080" indent="-525780" defTabSz="457200">
              <a:buSzPts val="2040"/>
              <a:buFont typeface="Arial"/>
              <a:buAutoNum type="arabicPeriod"/>
            </a:pPr>
            <a:r>
              <a:rPr lang="en-US" sz="2400" dirty="0">
                <a:cs typeface="Arial"/>
                <a:sym typeface="Arial"/>
              </a:rPr>
              <a:t>Select: mark something as interesting</a:t>
            </a:r>
            <a:endParaRPr sz="2400" dirty="0">
              <a:cs typeface="Arial"/>
            </a:endParaRPr>
          </a:p>
          <a:p>
            <a:pPr marL="640080" indent="-525780" defTabSz="457200">
              <a:buSzPts val="2040"/>
              <a:buFont typeface="Arial"/>
              <a:buAutoNum type="arabicPeriod"/>
            </a:pPr>
            <a:r>
              <a:rPr lang="en-US" sz="2400" dirty="0">
                <a:cs typeface="Arial"/>
                <a:sym typeface="Arial"/>
              </a:rPr>
              <a:t>Explore: show me something else</a:t>
            </a:r>
            <a:endParaRPr sz="2400" dirty="0">
              <a:cs typeface="Arial"/>
            </a:endParaRPr>
          </a:p>
          <a:p>
            <a:pPr marL="640080" indent="-525780" defTabSz="457200">
              <a:buSzPts val="2040"/>
              <a:buFont typeface="Arial"/>
              <a:buAutoNum type="arabicPeriod"/>
            </a:pPr>
            <a:r>
              <a:rPr lang="en-US" sz="2400" dirty="0">
                <a:cs typeface="Arial"/>
                <a:sym typeface="Arial"/>
              </a:rPr>
              <a:t>Reconfigure: show me a different arrangement</a:t>
            </a:r>
            <a:endParaRPr sz="2400" dirty="0">
              <a:cs typeface="Arial"/>
            </a:endParaRPr>
          </a:p>
          <a:p>
            <a:pPr marL="640080" indent="-525780" defTabSz="457200">
              <a:buSzPts val="2040"/>
              <a:buFont typeface="Arial"/>
              <a:buAutoNum type="arabicPeriod"/>
            </a:pPr>
            <a:r>
              <a:rPr lang="en-US" sz="2400" dirty="0">
                <a:cs typeface="Arial"/>
                <a:sym typeface="Arial"/>
              </a:rPr>
              <a:t>Encode: show me a different representation</a:t>
            </a:r>
            <a:endParaRPr sz="2400" dirty="0">
              <a:cs typeface="Arial"/>
            </a:endParaRPr>
          </a:p>
          <a:p>
            <a:pPr marL="640080" indent="-525780" defTabSz="457200">
              <a:buSzPts val="2040"/>
              <a:buFont typeface="Arial"/>
              <a:buAutoNum type="arabicPeriod"/>
            </a:pPr>
            <a:r>
              <a:rPr lang="en-US" sz="2400" dirty="0">
                <a:cs typeface="Arial"/>
                <a:sym typeface="Arial"/>
              </a:rPr>
              <a:t>Abstract/Elaborate: show me more or less detail</a:t>
            </a:r>
            <a:endParaRPr sz="2400" dirty="0">
              <a:cs typeface="Arial"/>
            </a:endParaRPr>
          </a:p>
          <a:p>
            <a:pPr marL="640080" indent="-525780" defTabSz="457200">
              <a:buSzPts val="2040"/>
              <a:buFont typeface="Arial"/>
              <a:buAutoNum type="arabicPeriod"/>
            </a:pPr>
            <a:r>
              <a:rPr lang="en-US" sz="2400" dirty="0">
                <a:cs typeface="Arial"/>
                <a:sym typeface="Arial"/>
              </a:rPr>
              <a:t>Filter: show me something conditionally</a:t>
            </a:r>
            <a:endParaRPr sz="2400" dirty="0">
              <a:cs typeface="Arial"/>
            </a:endParaRPr>
          </a:p>
          <a:p>
            <a:pPr marL="640080" indent="-525780" defTabSz="457200">
              <a:buSzPts val="2040"/>
              <a:buFont typeface="Arial"/>
              <a:buAutoNum type="arabicPeriod"/>
            </a:pPr>
            <a:r>
              <a:rPr lang="en-US" sz="2400" dirty="0">
                <a:cs typeface="Arial"/>
                <a:sym typeface="Arial"/>
              </a:rPr>
              <a:t>Connect: show me related items</a:t>
            </a:r>
            <a:endParaRPr sz="2400" dirty="0">
              <a:cs typeface="Arial"/>
              <a:sym typeface="Arial"/>
            </a:endParaRPr>
          </a:p>
        </p:txBody>
      </p:sp>
      <p:sp>
        <p:nvSpPr>
          <p:cNvPr id="228" name="Google Shape;228;p32"/>
          <p:cNvSpPr/>
          <p:nvPr/>
        </p:nvSpPr>
        <p:spPr>
          <a:xfrm>
            <a:off x="4851400" y="6119336"/>
            <a:ext cx="7340600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Yi, J. S., ah Kang, Y., </a:t>
            </a:r>
            <a:r>
              <a:rPr lang="en-US" sz="14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Stasko</a:t>
            </a:r>
            <a:r>
              <a:rPr lang="en-US" sz="1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J. T., &amp; Jacko, J. A. (2007). Toward a deeper understanding of the role of interaction in information visualization. Visualization and Computer Graphics, IEEE Transactions on, 13(6), 1224-1231.</a:t>
            </a:r>
            <a:endParaRPr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CD1396-1608-115B-BAED-342334C63D4A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Yi, Kang, </a:t>
            </a:r>
            <a:r>
              <a:rPr lang="en-US" dirty="0" err="1"/>
              <a:t>Stasko</a:t>
            </a:r>
            <a:r>
              <a:rPr lang="en-US" dirty="0"/>
              <a:t> and Jacko (2007)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3"/>
          <p:cNvSpPr txBox="1">
            <a:spLocks noGrp="1"/>
          </p:cNvSpPr>
          <p:nvPr>
            <p:ph type="body" idx="1"/>
          </p:nvPr>
        </p:nvSpPr>
        <p:spPr>
          <a:xfrm>
            <a:off x="3519054" y="1123837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2400" dirty="0">
                <a:ea typeface="Arial"/>
                <a:cs typeface="Arial"/>
                <a:sym typeface="Arial"/>
              </a:rPr>
              <a:t>Mark something as interesting: direct</a:t>
            </a:r>
            <a:endParaRPr sz="2400" dirty="0">
              <a:ea typeface="Arial"/>
              <a:cs typeface="Arial"/>
              <a:sym typeface="Arial"/>
            </a:endParaRPr>
          </a:p>
          <a:p>
            <a:pPr indent="-53339">
              <a:spcBef>
                <a:spcPts val="480"/>
              </a:spcBef>
              <a:buSzPts val="2040"/>
              <a:buNone/>
            </a:pPr>
            <a:endParaRPr sz="2400" dirty="0">
              <a:ea typeface="Arial"/>
              <a:cs typeface="Arial"/>
              <a:sym typeface="Arial"/>
            </a:endParaRPr>
          </a:p>
        </p:txBody>
      </p:sp>
      <p:pic>
        <p:nvPicPr>
          <p:cNvPr id="236" name="Google Shape;236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31922" y="2044417"/>
            <a:ext cx="3116733" cy="31942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3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74115" y="2044417"/>
            <a:ext cx="4821351" cy="31922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3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9900000">
            <a:off x="4805902" y="2282997"/>
            <a:ext cx="601992" cy="60199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F5A45C-D110-F61D-4918-40B8BE2DC63F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1. Select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62450" y="1579418"/>
            <a:ext cx="6515100" cy="4343400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34"/>
          <p:cNvSpPr txBox="1"/>
          <p:nvPr/>
        </p:nvSpPr>
        <p:spPr>
          <a:xfrm>
            <a:off x="3505200" y="893618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chemeClr val="accent1"/>
              </a:buClr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ea typeface="Arial"/>
                <a:cs typeface="Arial"/>
                <a:sym typeface="Arial"/>
              </a:rPr>
              <a:t>Mark something as interesting: indirect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82880" indent="-53339">
              <a:spcBef>
                <a:spcPts val="480"/>
              </a:spcBef>
              <a:buClr>
                <a:schemeClr val="accent1"/>
              </a:buClr>
              <a:buSzPts val="2040"/>
            </a:pPr>
            <a:endParaRPr sz="2400" dirty="0">
              <a:solidFill>
                <a:schemeClr val="tx1">
                  <a:lumMod val="75000"/>
                  <a:lumOff val="25000"/>
                </a:schemeClr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5EC8F1-7D77-D4DF-7424-F1CA9E06D5F8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1. Select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5"/>
          <p:cNvSpPr txBox="1">
            <a:spLocks noGrp="1"/>
          </p:cNvSpPr>
          <p:nvPr>
            <p:ph type="body" idx="1"/>
          </p:nvPr>
        </p:nvSpPr>
        <p:spPr>
          <a:xfrm>
            <a:off x="3652655" y="775854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2400" dirty="0">
                <a:ea typeface="Arial"/>
                <a:cs typeface="Arial"/>
                <a:sym typeface="Arial"/>
              </a:rPr>
              <a:t>Show me something else</a:t>
            </a:r>
            <a:endParaRPr sz="2400" dirty="0"/>
          </a:p>
          <a:p>
            <a:pPr marL="742950" lvl="1" indent="-349250">
              <a:spcBef>
                <a:spcPts val="400"/>
              </a:spcBef>
              <a:spcAft>
                <a:spcPts val="0"/>
              </a:spcAft>
              <a:buSzPts val="1700"/>
              <a:buFont typeface="Merriweather Sans"/>
              <a:buChar char="-"/>
            </a:pPr>
            <a:r>
              <a:rPr lang="en-US" sz="2400" dirty="0">
                <a:ea typeface="Arial"/>
                <a:cs typeface="Arial"/>
                <a:sym typeface="Arial"/>
              </a:rPr>
              <a:t>Scroll bars</a:t>
            </a:r>
            <a:endParaRPr sz="2400" dirty="0"/>
          </a:p>
          <a:p>
            <a:pPr marL="742950" lvl="1" indent="-349250">
              <a:spcBef>
                <a:spcPts val="400"/>
              </a:spcBef>
              <a:spcAft>
                <a:spcPts val="0"/>
              </a:spcAft>
              <a:buSzPts val="1700"/>
              <a:buFont typeface="Merriweather Sans"/>
              <a:buChar char="-"/>
            </a:pPr>
            <a:r>
              <a:rPr lang="en-US" sz="2400" dirty="0">
                <a:ea typeface="Arial"/>
                <a:cs typeface="Arial"/>
                <a:sym typeface="Arial"/>
              </a:rPr>
              <a:t>Panning</a:t>
            </a:r>
            <a:endParaRPr sz="2400" dirty="0"/>
          </a:p>
          <a:p>
            <a:pPr marL="742950" lvl="1" indent="-349250">
              <a:spcBef>
                <a:spcPts val="400"/>
              </a:spcBef>
              <a:spcAft>
                <a:spcPts val="0"/>
              </a:spcAft>
              <a:buSzPts val="1700"/>
              <a:buFont typeface="Merriweather Sans"/>
              <a:buChar char="-"/>
            </a:pPr>
            <a:r>
              <a:rPr lang="en-US" sz="2400" dirty="0">
                <a:ea typeface="Arial"/>
                <a:cs typeface="Arial"/>
                <a:sym typeface="Arial"/>
              </a:rPr>
              <a:t>Direct-Walk (e.g. hyperlink traversal)</a:t>
            </a:r>
            <a:endParaRPr sz="2400" dirty="0">
              <a:ea typeface="Arial"/>
              <a:cs typeface="Arial"/>
              <a:sym typeface="Arial"/>
            </a:endParaRPr>
          </a:p>
        </p:txBody>
      </p:sp>
      <p:pic>
        <p:nvPicPr>
          <p:cNvPr id="253" name="Google Shape;253;p35"/>
          <p:cNvPicPr preferRelativeResize="0"/>
          <p:nvPr/>
        </p:nvPicPr>
        <p:blipFill rotWithShape="1">
          <a:blip r:embed="rId3">
            <a:alphaModFix/>
          </a:blip>
          <a:srcRect r="7966" b="6130"/>
          <a:stretch/>
        </p:blipFill>
        <p:spPr>
          <a:xfrm>
            <a:off x="9367656" y="2604655"/>
            <a:ext cx="2571425" cy="3420166"/>
          </a:xfrm>
          <a:prstGeom prst="rect">
            <a:avLst/>
          </a:prstGeom>
          <a:noFill/>
          <a:ln w="38100" cap="sq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2745"/>
              </a:srgbClr>
            </a:outerShdw>
          </a:effectLst>
        </p:spPr>
      </p:pic>
      <p:pic>
        <p:nvPicPr>
          <p:cNvPr id="254" name="Google Shape;254;p35"/>
          <p:cNvPicPr preferRelativeResize="0"/>
          <p:nvPr/>
        </p:nvPicPr>
        <p:blipFill rotWithShape="1">
          <a:blip r:embed="rId4">
            <a:alphaModFix/>
          </a:blip>
          <a:srcRect l="1542" t="2615" r="1233" b="1991"/>
          <a:stretch/>
        </p:blipFill>
        <p:spPr>
          <a:xfrm>
            <a:off x="3600045" y="2604654"/>
            <a:ext cx="5720444" cy="3416358"/>
          </a:xfrm>
          <a:prstGeom prst="rect">
            <a:avLst/>
          </a:prstGeom>
          <a:noFill/>
          <a:ln w="38100" cap="sq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2745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6BA9E93-C963-0EFF-2D2E-B06EFA43FF6A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2. Explore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330C2-52A4-1ABA-980B-56FBC97F35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985" y="1123837"/>
            <a:ext cx="3283527" cy="4601183"/>
          </a:xfrm>
        </p:spPr>
        <p:txBody>
          <a:bodyPr/>
          <a:lstStyle/>
          <a:p>
            <a:r>
              <a:rPr lang="en-US" dirty="0"/>
              <a:t>Announcements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AE50F6-429C-715A-C25C-1C7744AED1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42525" y="1625346"/>
            <a:ext cx="3771075" cy="3250692"/>
          </a:xfr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A299"/>
              </a:buClr>
              <a:buSzPts val="2040"/>
              <a:buNone/>
              <a:tabLst/>
              <a:defRPr/>
            </a:pPr>
            <a:r>
              <a:rPr lang="en-US" sz="2400" kern="0" dirty="0">
                <a:ea typeface="Arial"/>
                <a:cs typeface="Arial"/>
                <a:sym typeface="Arial"/>
              </a:rPr>
              <a:t>Congrats on an exceptional job on the Mid-semester Project! I’m super proud of the work you did, and I hope you all are, too! </a:t>
            </a:r>
          </a:p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A299"/>
              </a:buClr>
              <a:buSzPts val="2040"/>
              <a:buFont typeface="Arial"/>
              <a:buChar char="•"/>
              <a:tabLst/>
              <a:defRPr/>
            </a:pPr>
            <a:endParaRPr lang="en-US" sz="2400" kern="0" dirty="0">
              <a:ea typeface="Arial"/>
              <a:cs typeface="Arial"/>
              <a:sym typeface="Arial"/>
            </a:endParaRPr>
          </a:p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A299"/>
              </a:buClr>
              <a:buSzPts val="2040"/>
              <a:buFont typeface="Arial"/>
              <a:buChar char="•"/>
              <a:tabLst/>
              <a:defRPr/>
            </a:pPr>
            <a:endParaRPr lang="en-US" sz="2400" kern="0" dirty="0">
              <a:ea typeface="Arial"/>
              <a:cs typeface="Arial"/>
              <a:sym typeface="Arial"/>
            </a:endParaRPr>
          </a:p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A299"/>
              </a:buClr>
              <a:buSzPts val="2040"/>
              <a:buFont typeface="Arial"/>
              <a:buChar char="•"/>
              <a:tabLst/>
              <a:defRPr/>
            </a:pPr>
            <a:endParaRPr lang="en-US" sz="2400" kern="0" dirty="0">
              <a:ea typeface="Arial"/>
              <a:cs typeface="Arial"/>
              <a:sym typeface="Arial"/>
            </a:endParaRPr>
          </a:p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A299"/>
              </a:buClr>
              <a:buSzPts val="2040"/>
              <a:buFont typeface="Arial"/>
              <a:buChar char="•"/>
              <a:tabLst/>
              <a:defRPr/>
            </a:pPr>
            <a:endParaRPr lang="en-US" sz="2400" kern="0" dirty="0">
              <a:ea typeface="Arial"/>
              <a:cs typeface="Arial"/>
              <a:sym typeface="Arial"/>
            </a:endParaRPr>
          </a:p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A299"/>
              </a:buClr>
              <a:buSzPts val="2040"/>
              <a:buFont typeface="Arial"/>
              <a:buChar char="•"/>
              <a:tabLst/>
              <a:defRPr/>
            </a:pPr>
            <a:endParaRPr lang="en-US" sz="2400" kern="0" dirty="0">
              <a:ea typeface="Arial"/>
              <a:cs typeface="Arial"/>
              <a:sym typeface="Arial"/>
            </a:endParaRPr>
          </a:p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A299"/>
              </a:buClr>
              <a:buSzPts val="2040"/>
              <a:buFont typeface="Arial"/>
              <a:buChar char="•"/>
              <a:tabLst/>
              <a:defRPr/>
            </a:pPr>
            <a:endParaRPr lang="en-US" sz="2400" kern="0" dirty="0">
              <a:ea typeface="Arial"/>
              <a:cs typeface="Arial"/>
              <a:sym typeface="Arial"/>
            </a:endParaRPr>
          </a:p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A299"/>
              </a:buClr>
              <a:buSzPts val="2040"/>
              <a:buFont typeface="Arial"/>
              <a:buChar char="•"/>
              <a:tabLst/>
              <a:defRPr/>
            </a:pPr>
            <a:endParaRPr lang="en-US" sz="2400" kern="0" dirty="0">
              <a:ea typeface="Arial"/>
              <a:cs typeface="Arial"/>
              <a:sym typeface="Arial"/>
            </a:endParaRPr>
          </a:p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A299"/>
              </a:buClr>
              <a:buSzPts val="2040"/>
              <a:buFont typeface="Arial"/>
              <a:buChar char="•"/>
              <a:tabLst/>
              <a:defRPr/>
            </a:pPr>
            <a:endParaRPr lang="en-US" sz="2400" kern="0" dirty="0">
              <a:ea typeface="Arial"/>
              <a:cs typeface="Arial"/>
              <a:sym typeface="Arial"/>
            </a:endParaRPr>
          </a:p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A299"/>
              </a:buClr>
              <a:buSzPts val="2040"/>
              <a:buFont typeface="Arial"/>
              <a:buChar char="•"/>
              <a:tabLst/>
              <a:defRPr/>
            </a:pPr>
            <a:endParaRPr lang="en-US" sz="2400" kern="0" dirty="0">
              <a:ea typeface="Arial"/>
              <a:cs typeface="Arial"/>
              <a:sym typeface="Arial"/>
            </a:endParaRPr>
          </a:p>
        </p:txBody>
      </p:sp>
      <p:pic>
        <p:nvPicPr>
          <p:cNvPr id="5" name="Picture 4" descr="A group of pumpkins on a bench&#10;&#10;Description automatically generated">
            <a:extLst>
              <a:ext uri="{FF2B5EF4-FFF2-40B4-BE49-F238E27FC236}">
                <a16:creationId xmlns:a16="http://schemas.microsoft.com/office/drawing/2014/main" id="{2F4F4DC2-D2A4-E258-E11A-8B4B9858A9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7077623" y="1332608"/>
            <a:ext cx="5734163" cy="4300622"/>
          </a:xfrm>
          <a:prstGeom prst="rect">
            <a:avLst/>
          </a:prstGeom>
        </p:spPr>
      </p:pic>
      <p:pic>
        <p:nvPicPr>
          <p:cNvPr id="7" name="Picture 6" descr="A row of carved pumpkins with lit windows&#10;&#10;Description automatically generated">
            <a:extLst>
              <a:ext uri="{FF2B5EF4-FFF2-40B4-BE49-F238E27FC236}">
                <a16:creationId xmlns:a16="http://schemas.microsoft.com/office/drawing/2014/main" id="{D7618B17-BD95-3DD1-A1FC-23A5641C00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6900" y="3099308"/>
            <a:ext cx="4334256" cy="3250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5461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6"/>
          <p:cNvSpPr txBox="1">
            <a:spLocks noGrp="1"/>
          </p:cNvSpPr>
          <p:nvPr>
            <p:ph type="body" idx="1"/>
          </p:nvPr>
        </p:nvSpPr>
        <p:spPr>
          <a:xfrm>
            <a:off x="3505200" y="1004451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2400" dirty="0">
                <a:ea typeface="Arial"/>
                <a:cs typeface="Arial"/>
                <a:sym typeface="Arial"/>
              </a:rPr>
              <a:t>Show me a different arrangement: sorting</a:t>
            </a:r>
            <a:endParaRPr dirty="0"/>
          </a:p>
        </p:txBody>
      </p:sp>
      <p:pic>
        <p:nvPicPr>
          <p:cNvPr id="261" name="Google Shape;261;p36"/>
          <p:cNvPicPr preferRelativeResize="0"/>
          <p:nvPr/>
        </p:nvPicPr>
        <p:blipFill rotWithShape="1">
          <a:blip r:embed="rId3">
            <a:alphaModFix/>
          </a:blip>
          <a:srcRect t="752" r="20276" b="29794"/>
          <a:stretch/>
        </p:blipFill>
        <p:spPr>
          <a:xfrm>
            <a:off x="3657600" y="1797949"/>
            <a:ext cx="3756292" cy="321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36"/>
          <p:cNvPicPr preferRelativeResize="0"/>
          <p:nvPr/>
        </p:nvPicPr>
        <p:blipFill rotWithShape="1">
          <a:blip r:embed="rId4">
            <a:alphaModFix/>
          </a:blip>
          <a:srcRect l="1172" r="24929" b="28493"/>
          <a:stretch/>
        </p:blipFill>
        <p:spPr>
          <a:xfrm>
            <a:off x="7855620" y="1766452"/>
            <a:ext cx="3574380" cy="325423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5FD112-3737-573B-9EE2-9C9E31AB96BB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3. Reconfigure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7"/>
          <p:cNvSpPr txBox="1">
            <a:spLocks noGrp="1"/>
          </p:cNvSpPr>
          <p:nvPr>
            <p:ph type="body" idx="1"/>
          </p:nvPr>
        </p:nvSpPr>
        <p:spPr>
          <a:xfrm>
            <a:off x="3519057" y="1032161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2400" dirty="0">
                <a:ea typeface="Arial"/>
                <a:cs typeface="Arial"/>
                <a:sym typeface="Arial"/>
              </a:rPr>
              <a:t>Show me a different arrangement: baseline adjustment </a:t>
            </a:r>
            <a:endParaRPr sz="2400" dirty="0">
              <a:ea typeface="Arial"/>
              <a:cs typeface="Arial"/>
              <a:sym typeface="Arial"/>
            </a:endParaRPr>
          </a:p>
        </p:txBody>
      </p:sp>
      <p:pic>
        <p:nvPicPr>
          <p:cNvPr id="269" name="Google Shape;269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19057" y="2175162"/>
            <a:ext cx="8534400" cy="329073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F47B476-A17F-83B2-D890-D5058B67D7E2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3. Reconfigure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8"/>
          <p:cNvSpPr txBox="1">
            <a:spLocks noGrp="1"/>
          </p:cNvSpPr>
          <p:nvPr>
            <p:ph type="body" idx="1"/>
          </p:nvPr>
        </p:nvSpPr>
        <p:spPr>
          <a:xfrm>
            <a:off x="3519055" y="976746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2400" dirty="0">
                <a:ea typeface="Arial"/>
                <a:cs typeface="Arial"/>
                <a:sym typeface="Arial"/>
              </a:rPr>
              <a:t>Show me a different arrangement: reduce occlusion (jitter)</a:t>
            </a:r>
            <a:endParaRPr sz="2400" dirty="0">
              <a:ea typeface="Arial"/>
              <a:cs typeface="Arial"/>
              <a:sym typeface="Arial"/>
            </a:endParaRPr>
          </a:p>
        </p:txBody>
      </p:sp>
      <p:pic>
        <p:nvPicPr>
          <p:cNvPr id="276" name="Google Shape;276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00255" y="1814946"/>
            <a:ext cx="4127500" cy="405120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170AA48-1782-761D-0D3A-B1D34B326225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3. Reconfigure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9"/>
          <p:cNvSpPr txBox="1">
            <a:spLocks noGrp="1"/>
          </p:cNvSpPr>
          <p:nvPr>
            <p:ph type="body" idx="1"/>
          </p:nvPr>
        </p:nvSpPr>
        <p:spPr>
          <a:xfrm>
            <a:off x="3519055" y="9906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2400" dirty="0">
                <a:ea typeface="Arial"/>
                <a:cs typeface="Arial"/>
                <a:sym typeface="Arial"/>
              </a:rPr>
              <a:t>Show me a different representation: visualization type, color, size, orientation, etc.</a:t>
            </a:r>
            <a:endParaRPr sz="2400" dirty="0"/>
          </a:p>
          <a:p>
            <a:pPr marL="1257300" lvl="2" indent="-354330">
              <a:spcBef>
                <a:spcPts val="360"/>
              </a:spcBef>
              <a:spcAft>
                <a:spcPts val="0"/>
              </a:spcAft>
              <a:buSzPts val="1620"/>
              <a:buNone/>
            </a:pPr>
            <a:endParaRPr sz="2400" dirty="0">
              <a:ea typeface="Arial"/>
              <a:cs typeface="Arial"/>
              <a:sym typeface="Arial"/>
            </a:endParaRPr>
          </a:p>
        </p:txBody>
      </p:sp>
      <p:pic>
        <p:nvPicPr>
          <p:cNvPr id="283" name="Google Shape;283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09655" y="2057401"/>
            <a:ext cx="6248400" cy="386662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13F998B-ACF3-17FB-C8A5-37621E281D03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4. Encode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0"/>
          <p:cNvSpPr txBox="1">
            <a:spLocks noGrp="1"/>
          </p:cNvSpPr>
          <p:nvPr>
            <p:ph type="body" idx="1"/>
          </p:nvPr>
        </p:nvSpPr>
        <p:spPr>
          <a:xfrm>
            <a:off x="3505200" y="9906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2400" dirty="0">
                <a:ea typeface="Arial"/>
                <a:cs typeface="Arial"/>
                <a:sym typeface="Arial"/>
              </a:rPr>
              <a:t>Show me more or less detail: drill up/down</a:t>
            </a:r>
            <a:endParaRPr sz="2400" dirty="0">
              <a:ea typeface="Arial"/>
              <a:cs typeface="Arial"/>
              <a:sym typeface="Arial"/>
            </a:endParaRPr>
          </a:p>
        </p:txBody>
      </p:sp>
      <p:pic>
        <p:nvPicPr>
          <p:cNvPr id="290" name="Google Shape;290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91200" y="1676400"/>
            <a:ext cx="3657600" cy="425720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ECE728E-6EC7-97FF-D938-A0815EB6536F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5. Abstract / Elaborate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1"/>
          <p:cNvSpPr txBox="1">
            <a:spLocks noGrp="1"/>
          </p:cNvSpPr>
          <p:nvPr>
            <p:ph type="body" idx="1"/>
          </p:nvPr>
        </p:nvSpPr>
        <p:spPr>
          <a:xfrm>
            <a:off x="3560618" y="9906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2400">
                <a:ea typeface="Arial"/>
                <a:cs typeface="Arial"/>
                <a:sym typeface="Arial"/>
              </a:rPr>
              <a:t>Show me more or less detail: zooming</a:t>
            </a:r>
            <a:endParaRPr sz="2400">
              <a:ea typeface="Arial"/>
              <a:cs typeface="Arial"/>
              <a:sym typeface="Arial"/>
            </a:endParaRPr>
          </a:p>
        </p:txBody>
      </p:sp>
      <p:pic>
        <p:nvPicPr>
          <p:cNvPr id="297" name="Google Shape;297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75019" y="1600200"/>
            <a:ext cx="6629399" cy="449696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2273B79-EA84-7194-F4F2-48A0BD09DC3E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5. Abstract / Elaborate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2"/>
          <p:cNvSpPr txBox="1">
            <a:spLocks noGrp="1"/>
          </p:cNvSpPr>
          <p:nvPr>
            <p:ph type="body" idx="1"/>
          </p:nvPr>
        </p:nvSpPr>
        <p:spPr>
          <a:xfrm>
            <a:off x="3491346" y="10795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2400" dirty="0">
                <a:ea typeface="Arial"/>
                <a:cs typeface="Arial"/>
                <a:sym typeface="Arial"/>
              </a:rPr>
              <a:t>Show me more or less detail: tooltips</a:t>
            </a:r>
            <a:endParaRPr sz="2400" dirty="0">
              <a:ea typeface="Arial"/>
              <a:cs typeface="Arial"/>
              <a:sym typeface="Arial"/>
            </a:endParaRPr>
          </a:p>
        </p:txBody>
      </p:sp>
      <p:pic>
        <p:nvPicPr>
          <p:cNvPr id="304" name="Google Shape;304;p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21546" y="2070100"/>
            <a:ext cx="7556500" cy="27178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50B67D2-6B52-0F87-5939-07ECC6BCEB9E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5. Abstract / Elaborate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3"/>
          <p:cNvSpPr txBox="1">
            <a:spLocks noGrp="1"/>
          </p:cNvSpPr>
          <p:nvPr>
            <p:ph type="body" idx="1"/>
          </p:nvPr>
        </p:nvSpPr>
        <p:spPr>
          <a:xfrm>
            <a:off x="3505200" y="907472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2400" dirty="0">
                <a:ea typeface="Arial"/>
                <a:cs typeface="Arial"/>
                <a:sym typeface="Arial"/>
              </a:rPr>
              <a:t>Show me something conditionally</a:t>
            </a:r>
            <a:endParaRPr dirty="0"/>
          </a:p>
        </p:txBody>
      </p:sp>
      <p:pic>
        <p:nvPicPr>
          <p:cNvPr id="311" name="Google Shape;311;p43" descr="Screen Shot 2015-02-25 at 4.48.32 PM.png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01930" y="1510871"/>
            <a:ext cx="6318471" cy="454850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C23760C-85E8-AC14-90D1-42D67A569BE3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6. Filter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4"/>
          <p:cNvSpPr txBox="1">
            <a:spLocks noGrp="1"/>
          </p:cNvSpPr>
          <p:nvPr>
            <p:ph type="body" idx="1"/>
          </p:nvPr>
        </p:nvSpPr>
        <p:spPr>
          <a:xfrm>
            <a:off x="3519055" y="100062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2400" dirty="0">
                <a:ea typeface="Arial"/>
                <a:cs typeface="Arial"/>
                <a:sym typeface="Arial"/>
              </a:rPr>
              <a:t>Show me related items: build-out</a:t>
            </a:r>
            <a:endParaRPr dirty="0"/>
          </a:p>
        </p:txBody>
      </p:sp>
      <p:pic>
        <p:nvPicPr>
          <p:cNvPr id="318" name="Google Shape;318;p44" descr="Screen Shot 2015-02-25 at 4.57.45 PM.png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976255" y="1686420"/>
            <a:ext cx="7379888" cy="4038600"/>
          </a:xfrm>
          <a:prstGeom prst="rect">
            <a:avLst/>
          </a:prstGeom>
          <a:noFill/>
          <a:ln w="38100" cap="sq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2745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8B019FD-B430-A7F4-307D-4D7D68FC7A54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7. Connect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" name="Google Shape;323;p45"/>
          <p:cNvPicPr preferRelativeResize="0"/>
          <p:nvPr/>
        </p:nvPicPr>
        <p:blipFill rotWithShape="1">
          <a:blip r:embed="rId3">
            <a:alphaModFix/>
          </a:blip>
          <a:srcRect r="25347" b="19464"/>
          <a:stretch/>
        </p:blipFill>
        <p:spPr>
          <a:xfrm>
            <a:off x="4139046" y="1572492"/>
            <a:ext cx="6934200" cy="4370159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45"/>
          <p:cNvSpPr txBox="1">
            <a:spLocks noGrp="1"/>
          </p:cNvSpPr>
          <p:nvPr>
            <p:ph type="body" idx="1"/>
          </p:nvPr>
        </p:nvSpPr>
        <p:spPr>
          <a:xfrm>
            <a:off x="3491346" y="962891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2400" dirty="0">
                <a:ea typeface="Arial"/>
                <a:cs typeface="Arial"/>
                <a:sym typeface="Arial"/>
              </a:rPr>
              <a:t>Show me related items: coordinated multiple views (CMV)</a:t>
            </a:r>
            <a:endParaRPr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A14EB9-B0ED-8C15-CFA7-54BADB894EFA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7. Connect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799A02-9C37-B16B-9B12-E183A6D395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B77116-793A-DFA1-5DB5-E1D4E97A99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985" y="1123837"/>
            <a:ext cx="3283527" cy="4601183"/>
          </a:xfrm>
        </p:spPr>
        <p:txBody>
          <a:bodyPr/>
          <a:lstStyle/>
          <a:p>
            <a:r>
              <a:rPr lang="en-US" dirty="0"/>
              <a:t>Announcements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598124-D395-7030-68C9-0809C2C45F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471341"/>
            <a:ext cx="7315200" cy="5749078"/>
          </a:xfrm>
        </p:spPr>
        <p:txBody>
          <a:bodyPr>
            <a:normAutofit/>
          </a:bodyPr>
          <a:lstStyle/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A299"/>
              </a:buClr>
              <a:buSzPts val="2040"/>
              <a:buFont typeface="Arial"/>
              <a:buChar char="•"/>
              <a:tabLst/>
              <a:defRPr/>
            </a:pPr>
            <a:r>
              <a:rPr lang="en-US" sz="2400" kern="0" dirty="0">
                <a:ea typeface="Arial"/>
                <a:cs typeface="Arial"/>
                <a:sym typeface="Arial"/>
              </a:rPr>
              <a:t>Smith Office for the Arts (SOFA) is accepting proposals for the McConnell Foyer Gallery</a:t>
            </a:r>
          </a:p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A299"/>
              </a:buClr>
              <a:buSzPts val="2040"/>
              <a:buFont typeface="Arial"/>
              <a:buChar char="•"/>
              <a:tabLst/>
              <a:defRPr/>
            </a:pPr>
            <a:r>
              <a:rPr lang="en-US" sz="2400" kern="0" dirty="0">
                <a:ea typeface="Arial"/>
                <a:cs typeface="Arial"/>
                <a:sym typeface="Arial"/>
              </a:rPr>
              <a:t>I think a visualization installation would be a great fit for the space. If you’d like to brainstorm and submit a proposal with me, please reach out on Slack</a:t>
            </a:r>
          </a:p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A299"/>
              </a:buClr>
              <a:buSzPts val="2040"/>
              <a:buFont typeface="Arial"/>
              <a:buChar char="•"/>
              <a:tabLst/>
              <a:defRPr/>
            </a:pPr>
            <a:endParaRPr lang="en-US" sz="2400" kern="0" dirty="0">
              <a:ea typeface="Arial"/>
              <a:cs typeface="Arial"/>
              <a:sym typeface="Arial"/>
            </a:endParaRPr>
          </a:p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A299"/>
              </a:buClr>
              <a:buSzPts val="2040"/>
              <a:buFont typeface="Arial"/>
              <a:buChar char="•"/>
              <a:tabLst/>
              <a:defRPr/>
            </a:pPr>
            <a:endParaRPr lang="en-US" sz="2400" kern="0" dirty="0">
              <a:ea typeface="Arial"/>
              <a:cs typeface="Arial"/>
              <a:sym typeface="Arial"/>
            </a:endParaRPr>
          </a:p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A299"/>
              </a:buClr>
              <a:buSzPts val="2040"/>
              <a:buFont typeface="Arial"/>
              <a:buChar char="•"/>
              <a:tabLst/>
              <a:defRPr/>
            </a:pPr>
            <a:endParaRPr lang="en-US" sz="2400" kern="0" dirty="0">
              <a:ea typeface="Arial"/>
              <a:cs typeface="Arial"/>
              <a:sym typeface="Arial"/>
            </a:endParaRPr>
          </a:p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A299"/>
              </a:buClr>
              <a:buSzPts val="2040"/>
              <a:buFont typeface="Arial"/>
              <a:buChar char="•"/>
              <a:tabLst/>
              <a:defRPr/>
            </a:pPr>
            <a:endParaRPr lang="en-US" sz="2400" kern="0" dirty="0">
              <a:ea typeface="Arial"/>
              <a:cs typeface="Arial"/>
              <a:sym typeface="Arial"/>
            </a:endParaRPr>
          </a:p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A299"/>
              </a:buClr>
              <a:buSzPts val="2040"/>
              <a:buFont typeface="Arial"/>
              <a:buChar char="•"/>
              <a:tabLst/>
              <a:defRPr/>
            </a:pPr>
            <a:endParaRPr lang="en-US" sz="2400" kern="0" dirty="0">
              <a:ea typeface="Arial"/>
              <a:cs typeface="Arial"/>
              <a:sym typeface="Arial"/>
            </a:endParaRPr>
          </a:p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A299"/>
              </a:buClr>
              <a:buSzPts val="2040"/>
              <a:buFont typeface="Arial"/>
              <a:buChar char="•"/>
              <a:tabLst/>
              <a:defRPr/>
            </a:pPr>
            <a:endParaRPr lang="en-US" sz="2400" kern="0" dirty="0">
              <a:ea typeface="Arial"/>
              <a:cs typeface="Arial"/>
              <a:sym typeface="Arial"/>
            </a:endParaRPr>
          </a:p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A299"/>
              </a:buClr>
              <a:buSzPts val="2040"/>
              <a:buFont typeface="Arial"/>
              <a:buChar char="•"/>
              <a:tabLst/>
              <a:defRPr/>
            </a:pPr>
            <a:endParaRPr lang="en-US" sz="2400" kern="0" dirty="0">
              <a:ea typeface="Arial"/>
              <a:cs typeface="Arial"/>
              <a:sym typeface="Arial"/>
            </a:endParaRPr>
          </a:p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A299"/>
              </a:buClr>
              <a:buSzPts val="2040"/>
              <a:buFont typeface="Arial"/>
              <a:buChar char="•"/>
              <a:tabLst/>
              <a:defRPr/>
            </a:pPr>
            <a:endParaRPr lang="en-US" sz="2400" kern="0" dirty="0">
              <a:ea typeface="Arial"/>
              <a:cs typeface="Arial"/>
              <a:sym typeface="Arial"/>
            </a:endParaRPr>
          </a:p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A299"/>
              </a:buClr>
              <a:buSzPts val="2040"/>
              <a:buFont typeface="Arial"/>
              <a:buChar char="•"/>
              <a:tabLst/>
              <a:defRPr/>
            </a:pPr>
            <a:endParaRPr lang="en-US" sz="2400" kern="0" dirty="0">
              <a:ea typeface="Arial"/>
              <a:cs typeface="Arial"/>
              <a:sym typeface="Arial"/>
            </a:endParaRPr>
          </a:p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A299"/>
              </a:buClr>
              <a:buSzPts val="2040"/>
              <a:buFont typeface="Arial"/>
              <a:buChar char="•"/>
              <a:tabLst/>
              <a:defRPr/>
            </a:pPr>
            <a:endParaRPr lang="en-US" sz="2400" kern="0" dirty="0">
              <a:ea typeface="Arial"/>
              <a:cs typeface="Arial"/>
              <a:sym typeface="Arial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755B6B7-D960-5FA4-7C8F-E9A04ECFC5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2740" y="2582945"/>
            <a:ext cx="3820997" cy="2865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8E877A4-FE5D-7AC3-107A-1BF93887CD4A}"/>
              </a:ext>
            </a:extLst>
          </p:cNvPr>
          <p:cNvSpPr txBox="1"/>
          <p:nvPr/>
        </p:nvSpPr>
        <p:spPr>
          <a:xfrm>
            <a:off x="3665023" y="5523083"/>
            <a:ext cx="400010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1200"/>
              </a:spcBef>
              <a:spcAft>
                <a:spcPts val="1200"/>
              </a:spcAft>
            </a:pPr>
            <a:r>
              <a:rPr lang="en-US" sz="1800" i="1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Do Plants Know Math?: Unwinding the Story of Plant Spirals from Leonardo to Now</a:t>
            </a:r>
            <a:endParaRPr lang="en-US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0908F097-AA9A-39AE-BB5C-B9C4CD7493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8538" y="2582945"/>
            <a:ext cx="3820997" cy="2865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5559B66-2168-61FF-C0B8-4C5FB2CA5E16}"/>
              </a:ext>
            </a:extLst>
          </p:cNvPr>
          <p:cNvSpPr txBox="1"/>
          <p:nvPr/>
        </p:nvSpPr>
        <p:spPr>
          <a:xfrm>
            <a:off x="7728538" y="5540354"/>
            <a:ext cx="61462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1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BUS: A Teacher in Transit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74106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1" name="Google Shape;331;p46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3695522" y="736976"/>
            <a:ext cx="7516449" cy="4876800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46"/>
          <p:cNvSpPr/>
          <p:nvPr/>
        </p:nvSpPr>
        <p:spPr>
          <a:xfrm>
            <a:off x="3034146" y="5376247"/>
            <a:ext cx="8686800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1" algn="ctr"/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ea typeface="Arial"/>
                <a:cs typeface="Arial"/>
                <a:sym typeface="Arial"/>
              </a:rPr>
              <a:t>Systems that use 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a typeface="Arial"/>
                <a:cs typeface="Arial"/>
                <a:sym typeface="Arial"/>
              </a:rPr>
              <a:t>two or more distinct views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ea typeface="Arial"/>
                <a:cs typeface="Arial"/>
                <a:sym typeface="Arial"/>
              </a:rPr>
              <a:t> 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  <a:ea typeface="Arial"/>
              <a:cs typeface="Arial"/>
              <a:sym typeface="Arial"/>
            </a:endParaRPr>
          </a:p>
          <a:p>
            <a:pPr lvl="1" algn="ctr"/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ea typeface="Arial"/>
                <a:cs typeface="Arial"/>
                <a:sym typeface="Arial"/>
              </a:rPr>
              <a:t>to support the exploration of a single concept or domain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  <a:ea typeface="Arial"/>
              <a:cs typeface="Arial"/>
              <a:sym typeface="Arial"/>
            </a:endParaRPr>
          </a:p>
        </p:txBody>
      </p:sp>
      <p:grpSp>
        <p:nvGrpSpPr>
          <p:cNvPr id="333" name="Google Shape;333;p46"/>
          <p:cNvGrpSpPr/>
          <p:nvPr/>
        </p:nvGrpSpPr>
        <p:grpSpPr>
          <a:xfrm>
            <a:off x="8672946" y="1651376"/>
            <a:ext cx="2895600" cy="1333500"/>
            <a:chOff x="5791200" y="2209800"/>
            <a:chExt cx="2895600" cy="1333500"/>
          </a:xfrm>
        </p:grpSpPr>
        <p:cxnSp>
          <p:nvCxnSpPr>
            <p:cNvPr id="334" name="Google Shape;334;p46"/>
            <p:cNvCxnSpPr>
              <a:stCxn id="335" idx="1"/>
            </p:cNvCxnSpPr>
            <p:nvPr/>
          </p:nvCxnSpPr>
          <p:spPr>
            <a:xfrm flipH="1">
              <a:off x="5791200" y="2628900"/>
              <a:ext cx="914400" cy="38100"/>
            </a:xfrm>
            <a:prstGeom prst="straightConnector1">
              <a:avLst/>
            </a:prstGeom>
            <a:noFill/>
            <a:ln w="76200" cap="rnd" cmpd="sng">
              <a:solidFill>
                <a:srgbClr val="292934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336" name="Google Shape;336;p46"/>
            <p:cNvCxnSpPr>
              <a:stCxn id="335" idx="2"/>
            </p:cNvCxnSpPr>
            <p:nvPr/>
          </p:nvCxnSpPr>
          <p:spPr>
            <a:xfrm flipH="1">
              <a:off x="6934200" y="3048000"/>
              <a:ext cx="762000" cy="495300"/>
            </a:xfrm>
            <a:prstGeom prst="straightConnector1">
              <a:avLst/>
            </a:prstGeom>
            <a:noFill/>
            <a:ln w="76200" cap="rnd" cmpd="sng">
              <a:solidFill>
                <a:srgbClr val="292934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335" name="Google Shape;335;p46"/>
            <p:cNvSpPr/>
            <p:nvPr/>
          </p:nvSpPr>
          <p:spPr>
            <a:xfrm>
              <a:off x="6705600" y="2209800"/>
              <a:ext cx="1981200" cy="838200"/>
            </a:xfrm>
            <a:prstGeom prst="rect">
              <a:avLst/>
            </a:prstGeom>
            <a:solidFill>
              <a:srgbClr val="D8DEE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38100" dist="25400" dir="2700000" algn="br" rotWithShape="0">
                <a:srgbClr val="000000">
                  <a:alpha val="6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r>
                <a:rPr lang="en-US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Different </a:t>
              </a:r>
              <a:endParaRPr/>
            </a:p>
            <a:p>
              <a:pPr algn="ctr"/>
              <a:r>
                <a:rPr lang="en-US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representations</a:t>
              </a:r>
              <a:endParaRPr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37" name="Google Shape;337;p46"/>
          <p:cNvGrpSpPr/>
          <p:nvPr/>
        </p:nvGrpSpPr>
        <p:grpSpPr>
          <a:xfrm flipH="1">
            <a:off x="3643746" y="2794376"/>
            <a:ext cx="2133600" cy="1295400"/>
            <a:chOff x="6172200" y="2209800"/>
            <a:chExt cx="2133600" cy="1295400"/>
          </a:xfrm>
        </p:grpSpPr>
        <p:cxnSp>
          <p:nvCxnSpPr>
            <p:cNvPr id="338" name="Google Shape;338;p46"/>
            <p:cNvCxnSpPr>
              <a:stCxn id="339" idx="1"/>
            </p:cNvCxnSpPr>
            <p:nvPr/>
          </p:nvCxnSpPr>
          <p:spPr>
            <a:xfrm flipH="1">
              <a:off x="6172200" y="2628900"/>
              <a:ext cx="838200" cy="38100"/>
            </a:xfrm>
            <a:prstGeom prst="straightConnector1">
              <a:avLst/>
            </a:prstGeom>
            <a:noFill/>
            <a:ln w="76200" cap="rnd" cmpd="sng">
              <a:solidFill>
                <a:srgbClr val="292934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340" name="Google Shape;340;p46"/>
            <p:cNvCxnSpPr>
              <a:stCxn id="339" idx="2"/>
            </p:cNvCxnSpPr>
            <p:nvPr/>
          </p:nvCxnSpPr>
          <p:spPr>
            <a:xfrm flipH="1">
              <a:off x="6400800" y="3048000"/>
              <a:ext cx="1257300" cy="457200"/>
            </a:xfrm>
            <a:prstGeom prst="straightConnector1">
              <a:avLst/>
            </a:prstGeom>
            <a:noFill/>
            <a:ln w="76200" cap="rnd" cmpd="sng">
              <a:solidFill>
                <a:srgbClr val="292934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339" name="Google Shape;339;p46"/>
            <p:cNvSpPr/>
            <p:nvPr/>
          </p:nvSpPr>
          <p:spPr>
            <a:xfrm>
              <a:off x="7010400" y="2209800"/>
              <a:ext cx="1295400" cy="838200"/>
            </a:xfrm>
            <a:prstGeom prst="rect">
              <a:avLst/>
            </a:prstGeom>
            <a:solidFill>
              <a:srgbClr val="D8DEE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38100" dist="25400" dir="2700000" algn="br" rotWithShape="0">
                <a:srgbClr val="000000">
                  <a:alpha val="6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r>
                <a:rPr lang="en-US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Different </a:t>
              </a:r>
              <a:endParaRPr/>
            </a:p>
            <a:p>
              <a:pPr algn="ctr"/>
              <a:r>
                <a:rPr lang="en-US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data</a:t>
              </a:r>
              <a:endParaRPr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4A07EB8-152D-7F1B-398F-2A95B3819733}"/>
              </a:ext>
            </a:extLst>
          </p:cNvPr>
          <p:cNvSpPr txBox="1">
            <a:spLocks/>
          </p:cNvSpPr>
          <p:nvPr/>
        </p:nvSpPr>
        <p:spPr>
          <a:xfrm>
            <a:off x="138545" y="1123837"/>
            <a:ext cx="3175976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Multiple views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8"/>
          <p:cNvSpPr txBox="1"/>
          <p:nvPr/>
        </p:nvSpPr>
        <p:spPr>
          <a:xfrm>
            <a:off x="3532909" y="1123837"/>
            <a:ext cx="77724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indent="-457200">
              <a:buClr>
                <a:schemeClr val="accent1"/>
              </a:buClr>
              <a:buSzPts val="2040"/>
              <a:buFont typeface="Arial"/>
              <a:buAutoNum type="arabicPeriod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ea typeface="Arial"/>
                <a:cs typeface="Arial"/>
                <a:sym typeface="Arial"/>
              </a:rPr>
              <a:t>What is the goal of the analysis?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857250" lvl="1" indent="-463550">
              <a:spcBef>
                <a:spcPts val="400"/>
              </a:spcBef>
              <a:buClr>
                <a:schemeClr val="accent1"/>
              </a:buClr>
              <a:buSzPts val="1700"/>
              <a:buFont typeface="Merriweather Sans"/>
              <a:buChar char="-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ea typeface="Arial"/>
                <a:cs typeface="Arial"/>
                <a:sym typeface="Arial"/>
              </a:rPr>
              <a:t>Decision-making 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857250" lvl="1" indent="-463550">
              <a:spcBef>
                <a:spcPts val="400"/>
              </a:spcBef>
              <a:buClr>
                <a:schemeClr val="accent1"/>
              </a:buClr>
              <a:buSzPts val="1700"/>
              <a:buFont typeface="Merriweather Sans"/>
              <a:buChar char="-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ea typeface="Arial"/>
                <a:cs typeface="Arial"/>
                <a:sym typeface="Arial"/>
              </a:rPr>
              <a:t>Better understand a domain or a problem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857250" lvl="1" indent="-463550">
              <a:spcBef>
                <a:spcPts val="400"/>
              </a:spcBef>
              <a:buClr>
                <a:schemeClr val="accent1"/>
              </a:buClr>
              <a:buSzPts val="1700"/>
              <a:buFont typeface="Merriweather Sans"/>
              <a:buChar char="-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ea typeface="Arial"/>
                <a:cs typeface="Arial"/>
                <a:sym typeface="Arial"/>
              </a:rPr>
              <a:t>Identify the trends of a phenomenon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857250" lvl="1" indent="-463550">
              <a:spcBef>
                <a:spcPts val="400"/>
              </a:spcBef>
              <a:buClr>
                <a:schemeClr val="accent1"/>
              </a:buClr>
              <a:buSzPts val="1700"/>
              <a:buFont typeface="Merriweather Sans"/>
              <a:buChar char="-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ea typeface="Arial"/>
                <a:cs typeface="Arial"/>
                <a:sym typeface="Arial"/>
              </a:rPr>
              <a:t>Forecast the future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00050" lvl="1" indent="-6350">
              <a:spcBef>
                <a:spcPts val="400"/>
              </a:spcBef>
              <a:buClr>
                <a:schemeClr val="accent1"/>
              </a:buClr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ea typeface="Arial"/>
                <a:cs typeface="Arial"/>
                <a:sym typeface="Arial"/>
              </a:rPr>
              <a:t>	…etc.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582930" indent="-468630">
              <a:spcBef>
                <a:spcPts val="480"/>
              </a:spcBef>
              <a:buClr>
                <a:schemeClr val="accent1"/>
              </a:buClr>
              <a:buSzPts val="2040"/>
              <a:buFont typeface="Arial"/>
              <a:buAutoNum type="arabicPeriod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ea typeface="Arial"/>
                <a:cs typeface="Arial"/>
                <a:sym typeface="Arial"/>
              </a:rPr>
              <a:t>What kinds of operations do we need to enable?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582930" indent="-468630">
              <a:spcBef>
                <a:spcPts val="480"/>
              </a:spcBef>
              <a:buClr>
                <a:schemeClr val="accent1"/>
              </a:buClr>
              <a:buSzPts val="2040"/>
              <a:buFont typeface="Arial"/>
              <a:buAutoNum type="arabicPeriod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ea typeface="Arial"/>
                <a:cs typeface="Arial"/>
                <a:sym typeface="Arial"/>
              </a:rPr>
              <a:t>How can the visualization support those operations?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28C3CB-9374-822C-A2EA-F17D9851A7FE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Suggested questions to ask when designing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EB2F52-CEE3-B57A-FF8A-7E95F3361A1E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Demo: coordinated multiple views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83538D7-59E6-1F5A-A83A-FABCABFDDC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Tableau CMV walkthrough and exploration 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3F5C36-09F6-B239-C4DA-E484C58D44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47B166-073E-91B7-4217-AE1346B228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985" y="1123837"/>
            <a:ext cx="3283527" cy="4601183"/>
          </a:xfrm>
        </p:spPr>
        <p:txBody>
          <a:bodyPr/>
          <a:lstStyle/>
          <a:p>
            <a:r>
              <a:rPr lang="en-US" dirty="0"/>
              <a:t>Announcements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90E4D0-41FB-040D-BC5F-A030D29B5C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A299"/>
              </a:buClr>
              <a:buSzPts val="2040"/>
              <a:buFont typeface="Arial"/>
              <a:buChar char="•"/>
              <a:tabLst/>
              <a:defRPr/>
            </a:pPr>
            <a:r>
              <a:rPr lang="en-US" sz="2400" kern="0" dirty="0">
                <a:ea typeface="Arial"/>
                <a:cs typeface="Arial"/>
                <a:sym typeface="Arial"/>
              </a:rPr>
              <a:t>On 11/07 we will have a guest lecture from the </a:t>
            </a:r>
            <a:r>
              <a:rPr lang="en-US" sz="2400" kern="0" dirty="0">
                <a:ea typeface="Arial"/>
                <a:cs typeface="Arial"/>
                <a:sym typeface="Arial"/>
                <a:hlinkClick r:id="rId2"/>
              </a:rPr>
              <a:t>Spatial Analysis Lab (SAL) </a:t>
            </a:r>
            <a:r>
              <a:rPr lang="en-US" sz="2400" kern="0" dirty="0">
                <a:ea typeface="Arial"/>
                <a:cs typeface="Arial"/>
                <a:sym typeface="Arial"/>
              </a:rPr>
              <a:t>on geospatial visualization </a:t>
            </a:r>
          </a:p>
        </p:txBody>
      </p:sp>
    </p:spTree>
    <p:extLst>
      <p:ext uri="{BB962C8B-B14F-4D97-AF65-F5344CB8AC3E}">
        <p14:creationId xmlns:p14="http://schemas.microsoft.com/office/powerpoint/2010/main" val="36955596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330C2-52A4-1ABA-980B-56FBC97F3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for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AE50F6-429C-715A-C25C-1C7744AED1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A299"/>
              </a:buClr>
              <a:buSzPts val="2040"/>
              <a:buFont typeface="Arial"/>
              <a:buChar char="•"/>
              <a:tabLst/>
              <a:defRPr/>
            </a:pPr>
            <a:r>
              <a:rPr lang="en-US" sz="2400" kern="0" dirty="0">
                <a:ea typeface="Arial"/>
                <a:cs typeface="Arial"/>
                <a:sym typeface="Arial"/>
              </a:rPr>
              <a:t>Interaction: a definition</a:t>
            </a:r>
          </a:p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A299"/>
              </a:buClr>
              <a:buSzPts val="2040"/>
              <a:buFont typeface="Arial"/>
              <a:buChar char="•"/>
              <a:tabLst/>
              <a:defRPr/>
            </a:pPr>
            <a:r>
              <a:rPr lang="en-US" sz="2400" kern="0" dirty="0">
                <a:ea typeface="Arial"/>
                <a:cs typeface="Arial"/>
                <a:sym typeface="Arial"/>
              </a:rPr>
              <a:t>Interaction with data and problem space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A299"/>
              </a:buClr>
              <a:buSzPts val="2040"/>
              <a:buFont typeface="Arial"/>
              <a:buChar char="•"/>
              <a:defRPr/>
            </a:pPr>
            <a:r>
              <a:rPr lang="en-US" sz="2200" kern="0" dirty="0">
                <a:ea typeface="Arial"/>
                <a:cs typeface="Arial"/>
                <a:sym typeface="Arial"/>
              </a:rPr>
              <a:t>Relationship between interaction and understanding</a:t>
            </a:r>
          </a:p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A299"/>
              </a:buClr>
              <a:buSzPts val="2040"/>
              <a:buFont typeface="Arial"/>
              <a:buChar char="•"/>
              <a:tabLst/>
              <a:defRPr/>
            </a:pPr>
            <a:r>
              <a:rPr lang="en-US" sz="2400" kern="0" dirty="0">
                <a:ea typeface="Arial"/>
                <a:cs typeface="Arial"/>
                <a:sym typeface="Arial"/>
              </a:rPr>
              <a:t>Interaction with visual interfaces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A299"/>
              </a:buClr>
              <a:buSzPts val="2040"/>
              <a:buFont typeface="Arial"/>
              <a:buChar char="•"/>
              <a:defRPr/>
            </a:pPr>
            <a:r>
              <a:rPr lang="en-US" sz="2200" kern="0" dirty="0">
                <a:ea typeface="Arial"/>
                <a:cs typeface="Arial"/>
                <a:sym typeface="Arial"/>
              </a:rPr>
              <a:t>Basic interaction types</a:t>
            </a:r>
          </a:p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A299"/>
              </a:buClr>
              <a:buSzPts val="2040"/>
              <a:buFont typeface="Arial"/>
              <a:buChar char="•"/>
              <a:tabLst/>
              <a:defRPr/>
            </a:pPr>
            <a:r>
              <a:rPr lang="en-US" sz="2400" kern="0" dirty="0">
                <a:ea typeface="Arial"/>
                <a:cs typeface="Arial"/>
                <a:sym typeface="Arial"/>
              </a:rPr>
              <a:t>Demo: coordinated multiple views</a:t>
            </a:r>
          </a:p>
        </p:txBody>
      </p:sp>
    </p:spTree>
    <p:extLst>
      <p:ext uri="{BB962C8B-B14F-4D97-AF65-F5344CB8AC3E}">
        <p14:creationId xmlns:p14="http://schemas.microsoft.com/office/powerpoint/2010/main" val="12381794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1219" y="3173289"/>
            <a:ext cx="1576070" cy="5114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dirty="0"/>
              <a:t>Rewind</a:t>
            </a:r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3545296" y="841541"/>
            <a:ext cx="76187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Humans</a:t>
            </a:r>
            <a:r>
              <a:rPr sz="2400" spc="-8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and</a:t>
            </a:r>
            <a:r>
              <a:rPr sz="2400" spc="-8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machines</a:t>
            </a:r>
            <a:r>
              <a:rPr sz="2400" spc="-8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have</a:t>
            </a:r>
            <a:r>
              <a:rPr sz="2400" spc="-8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complimentary</a:t>
            </a:r>
            <a:r>
              <a:rPr sz="2400" b="1" spc="-8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b="1" spc="-1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strengths</a:t>
            </a:r>
            <a:endParaRPr sz="240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352889" y="1658913"/>
            <a:ext cx="6202680" cy="4114800"/>
            <a:chOff x="1569719" y="2438400"/>
            <a:chExt cx="6202680" cy="411480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04999" y="2514600"/>
              <a:ext cx="5064718" cy="3733798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600199" y="2438400"/>
              <a:ext cx="6172200" cy="4114800"/>
            </a:xfrm>
            <a:custGeom>
              <a:avLst/>
              <a:gdLst/>
              <a:ahLst/>
              <a:cxnLst/>
              <a:rect l="l" t="t" r="r" b="b"/>
              <a:pathLst>
                <a:path w="6172200" h="4114800">
                  <a:moveTo>
                    <a:pt x="6172200" y="0"/>
                  </a:moveTo>
                  <a:lnTo>
                    <a:pt x="0" y="0"/>
                  </a:lnTo>
                  <a:lnTo>
                    <a:pt x="0" y="4114799"/>
                  </a:lnTo>
                  <a:lnTo>
                    <a:pt x="6172200" y="4114799"/>
                  </a:lnTo>
                  <a:lnTo>
                    <a:pt x="6172200" y="0"/>
                  </a:lnTo>
                  <a:close/>
                </a:path>
              </a:pathLst>
            </a:custGeom>
            <a:solidFill>
              <a:srgbClr val="FFFFFF">
                <a:alpha val="70199"/>
              </a:srgbClr>
            </a:solidFill>
          </p:spPr>
          <p:txBody>
            <a:bodyPr wrap="square" lIns="0" tIns="0" rIns="0" bIns="0" rtlCol="0"/>
            <a:lstStyle/>
            <a:p>
              <a:endParaRPr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69719" y="4614671"/>
              <a:ext cx="2249424" cy="1911095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04969" y="4845049"/>
              <a:ext cx="1682779" cy="1403281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4432536" y="5501933"/>
            <a:ext cx="21837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Computational</a:t>
            </a:r>
            <a:r>
              <a:rPr spc="-4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pc="-1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power</a:t>
            </a:r>
            <a:endParaRPr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7906858" y="1643673"/>
            <a:ext cx="1963420" cy="2133600"/>
            <a:chOff x="5123688" y="2423160"/>
            <a:chExt cx="1963420" cy="2133600"/>
          </a:xfrm>
        </p:grpSpPr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123688" y="2423160"/>
              <a:ext cx="1962912" cy="213360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55164" y="2654300"/>
              <a:ext cx="1502835" cy="1672167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9808270" y="2292389"/>
            <a:ext cx="11182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1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Perception</a:t>
            </a:r>
            <a:endParaRPr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9986070" y="2560613"/>
            <a:ext cx="762635" cy="560153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 indent="146050">
              <a:lnSpc>
                <a:spcPct val="101099"/>
              </a:lnSpc>
              <a:spcBef>
                <a:spcPts val="75"/>
              </a:spcBef>
            </a:pPr>
            <a:r>
              <a:rPr spc="-2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and </a:t>
            </a:r>
            <a:r>
              <a:rPr spc="-1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context</a:t>
            </a:r>
            <a:endParaRPr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6078058" y="4301529"/>
            <a:ext cx="2682240" cy="1740535"/>
            <a:chOff x="3294888" y="5081015"/>
            <a:chExt cx="2682240" cy="1740535"/>
          </a:xfrm>
        </p:grpSpPr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294888" y="5081015"/>
              <a:ext cx="2682240" cy="1740408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524250" y="5310715"/>
              <a:ext cx="2222500" cy="937632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6525933" y="4447324"/>
            <a:ext cx="10928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1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Interaction</a:t>
            </a:r>
            <a:endParaRPr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5791546" y="1643673"/>
            <a:ext cx="2694940" cy="2133600"/>
            <a:chOff x="3008376" y="2423160"/>
            <a:chExt cx="2694940" cy="2133600"/>
          </a:xfrm>
        </p:grpSpPr>
        <p:pic>
          <p:nvPicPr>
            <p:cNvPr id="20" name="object 2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008376" y="2423160"/>
              <a:ext cx="2694431" cy="2133600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238497" y="2654300"/>
              <a:ext cx="2233084" cy="1672167"/>
            </a:xfrm>
            <a:prstGeom prst="rect">
              <a:avLst/>
            </a:prstGeom>
          </p:spPr>
        </p:pic>
      </p:grpSp>
      <p:sp>
        <p:nvSpPr>
          <p:cNvPr id="22" name="object 22"/>
          <p:cNvSpPr txBox="1"/>
          <p:nvPr/>
        </p:nvSpPr>
        <p:spPr>
          <a:xfrm>
            <a:off x="6533418" y="2301533"/>
            <a:ext cx="13042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1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Visualization</a:t>
            </a:r>
            <a:endParaRPr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0137211" y="5834165"/>
            <a:ext cx="157289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Image</a:t>
            </a:r>
            <a:r>
              <a:rPr sz="1200" spc="-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1200" spc="-1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credit:</a:t>
            </a:r>
            <a:r>
              <a:rPr sz="1200" spc="-6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Ali</a:t>
            </a:r>
            <a:r>
              <a:rPr sz="1200" spc="-7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1200" spc="-1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Ansari</a:t>
            </a:r>
            <a:endParaRPr sz="120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</p:txBody>
      </p:sp>
      <p:sp>
        <p:nvSpPr>
          <p:cNvPr id="24" name="Donut 23">
            <a:extLst>
              <a:ext uri="{FF2B5EF4-FFF2-40B4-BE49-F238E27FC236}">
                <a16:creationId xmlns:a16="http://schemas.microsoft.com/office/drawing/2014/main" id="{26DEE6F5-42CE-EBE1-9A8C-3A3F91ABDF1E}"/>
              </a:ext>
            </a:extLst>
          </p:cNvPr>
          <p:cNvSpPr/>
          <p:nvPr/>
        </p:nvSpPr>
        <p:spPr>
          <a:xfrm>
            <a:off x="6077042" y="3988985"/>
            <a:ext cx="1994773" cy="1244724"/>
          </a:xfrm>
          <a:prstGeom prst="donut">
            <a:avLst>
              <a:gd name="adj" fmla="val 16312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Interaction (def.)</a:t>
            </a:r>
            <a:endParaRPr dirty="0"/>
          </a:p>
        </p:txBody>
      </p:sp>
      <p:sp>
        <p:nvSpPr>
          <p:cNvPr id="25" name="Content Placeholder 24">
            <a:extLst>
              <a:ext uri="{FF2B5EF4-FFF2-40B4-BE49-F238E27FC236}">
                <a16:creationId xmlns:a16="http://schemas.microsoft.com/office/drawing/2014/main" id="{EB48BD33-2A24-F678-96CB-140440CF4C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7504938" cy="5120640"/>
          </a:xfrm>
        </p:spPr>
        <p:txBody>
          <a:bodyPr anchor="t">
            <a:normAutofit fontScale="92500" lnSpcReduction="10000"/>
          </a:bodyPr>
          <a:lstStyle/>
          <a:p>
            <a:pPr marL="0" indent="0">
              <a:buNone/>
            </a:pPr>
            <a:r>
              <a:rPr lang="en-US" sz="2400" dirty="0"/>
              <a:t>“Interaction for visualization is the interplay between a person and a data interface involving a data-related intent, at least one action from the person and an interface reaction that is perceived as such.”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Mandatory Components</a:t>
            </a:r>
          </a:p>
          <a:p>
            <a:r>
              <a:rPr lang="en-US" sz="2400" dirty="0"/>
              <a:t>Interplay</a:t>
            </a:r>
          </a:p>
          <a:p>
            <a:r>
              <a:rPr lang="en-US" sz="2400" dirty="0"/>
              <a:t>Person</a:t>
            </a:r>
          </a:p>
          <a:p>
            <a:r>
              <a:rPr lang="en-US" sz="2400" dirty="0"/>
              <a:t>Data Interface</a:t>
            </a:r>
          </a:p>
          <a:p>
            <a:r>
              <a:rPr lang="en-US" sz="2400" dirty="0"/>
              <a:t>Action</a:t>
            </a:r>
          </a:p>
          <a:p>
            <a:r>
              <a:rPr lang="en-US" sz="2400" dirty="0"/>
              <a:t>Action-Reaction</a:t>
            </a:r>
          </a:p>
          <a:p>
            <a:r>
              <a:rPr lang="en-US" sz="2400" dirty="0"/>
              <a:t>Reaction Perceived as Such</a:t>
            </a:r>
          </a:p>
          <a:p>
            <a:r>
              <a:rPr lang="en-US" sz="2400" dirty="0"/>
              <a:t>Data-Related Intent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3A39EB2-6308-3198-870C-2E8B168C6C91}"/>
              </a:ext>
            </a:extLst>
          </p:cNvPr>
          <p:cNvSpPr txBox="1"/>
          <p:nvPr/>
        </p:nvSpPr>
        <p:spPr>
          <a:xfrm>
            <a:off x="4460856" y="6372225"/>
            <a:ext cx="7716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What is Interaction for Data Visualization? </a:t>
            </a:r>
            <a:r>
              <a:rPr lang="en-US" dirty="0" err="1"/>
              <a:t>Evanthia</a:t>
            </a:r>
            <a:r>
              <a:rPr lang="en-US" dirty="0"/>
              <a:t> </a:t>
            </a:r>
            <a:r>
              <a:rPr lang="en-US" dirty="0" err="1"/>
              <a:t>Dimara</a:t>
            </a:r>
            <a:r>
              <a:rPr lang="en-US" dirty="0"/>
              <a:t>, Charles </a:t>
            </a:r>
            <a:r>
              <a:rPr lang="en-US" dirty="0" err="1"/>
              <a:t>Perin</a:t>
            </a:r>
            <a:r>
              <a:rPr lang="en-US" dirty="0"/>
              <a:t>. 2020</a:t>
            </a:r>
          </a:p>
        </p:txBody>
      </p:sp>
    </p:spTree>
    <p:extLst>
      <p:ext uri="{BB962C8B-B14F-4D97-AF65-F5344CB8AC3E}">
        <p14:creationId xmlns:p14="http://schemas.microsoft.com/office/powerpoint/2010/main" val="295118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7"/>
          <p:cNvSpPr txBox="1">
            <a:spLocks noGrp="1"/>
          </p:cNvSpPr>
          <p:nvPr>
            <p:ph type="body" idx="1"/>
          </p:nvPr>
        </p:nvSpPr>
        <p:spPr>
          <a:xfrm>
            <a:off x="3519055" y="986028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Methods by which humans </a:t>
            </a:r>
            <a:r>
              <a:rPr lang="en-US" sz="2400" b="1" dirty="0">
                <a:ea typeface="Arial"/>
                <a:cs typeface="Arial"/>
                <a:sym typeface="Arial"/>
              </a:rPr>
              <a:t>create knowledge </a:t>
            </a:r>
            <a:r>
              <a:rPr lang="en-US" sz="2400" dirty="0">
                <a:ea typeface="Arial"/>
                <a:cs typeface="Arial"/>
                <a:sym typeface="Arial"/>
              </a:rPr>
              <a:t>through the manipulation of an interface</a:t>
            </a:r>
            <a:endParaRPr dirty="0"/>
          </a:p>
          <a:p>
            <a:pPr indent="-53339">
              <a:spcBef>
                <a:spcPts val="480"/>
              </a:spcBef>
              <a:buSzPts val="2040"/>
              <a:buNone/>
            </a:pPr>
            <a:endParaRPr sz="2400" dirty="0">
              <a:ea typeface="Arial"/>
              <a:cs typeface="Arial"/>
              <a:sym typeface="Arial"/>
            </a:endParaRPr>
          </a:p>
          <a:p>
            <a:pPr>
              <a:spcBef>
                <a:spcPts val="48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Low level: </a:t>
            </a:r>
            <a:r>
              <a:rPr lang="en-US" sz="2400" b="1" dirty="0">
                <a:ea typeface="Arial"/>
                <a:cs typeface="Arial"/>
                <a:sym typeface="Arial"/>
              </a:rPr>
              <a:t>between human and interface</a:t>
            </a:r>
            <a:endParaRPr dirty="0"/>
          </a:p>
          <a:p>
            <a:pPr marL="742950" lvl="1" indent="-349250">
              <a:spcBef>
                <a:spcPts val="400"/>
              </a:spcBef>
              <a:spcAft>
                <a:spcPts val="0"/>
              </a:spcAft>
              <a:buSzPts val="1700"/>
              <a:buFont typeface="Merriweather Sans"/>
              <a:buChar char="-"/>
            </a:pPr>
            <a:r>
              <a:rPr lang="en-US" sz="2000" dirty="0">
                <a:ea typeface="Arial"/>
                <a:cs typeface="Arial"/>
                <a:sym typeface="Arial"/>
              </a:rPr>
              <a:t>the set of operations available</a:t>
            </a:r>
            <a:endParaRPr dirty="0"/>
          </a:p>
          <a:p>
            <a:pPr marL="742950" lvl="1" indent="-349250">
              <a:spcBef>
                <a:spcPts val="400"/>
              </a:spcBef>
              <a:spcAft>
                <a:spcPts val="0"/>
              </a:spcAft>
              <a:buSzPts val="1700"/>
              <a:buFont typeface="Merriweather Sans"/>
              <a:buChar char="-"/>
            </a:pPr>
            <a:r>
              <a:rPr lang="en-US" sz="2000" dirty="0">
                <a:ea typeface="Arial"/>
                <a:cs typeface="Arial"/>
                <a:sym typeface="Arial"/>
              </a:rPr>
              <a:t>the relationship between the human and the visualization</a:t>
            </a:r>
            <a:endParaRPr sz="2000" dirty="0">
              <a:ea typeface="Arial"/>
              <a:cs typeface="Arial"/>
              <a:sym typeface="Arial"/>
            </a:endParaRPr>
          </a:p>
          <a:p>
            <a:pPr marL="468630" indent="-224790">
              <a:spcBef>
                <a:spcPts val="480"/>
              </a:spcBef>
              <a:buSzPts val="2040"/>
              <a:buNone/>
            </a:pPr>
            <a:endParaRPr sz="2400" dirty="0">
              <a:ea typeface="Arial"/>
              <a:cs typeface="Arial"/>
              <a:sym typeface="Arial"/>
            </a:endParaRPr>
          </a:p>
          <a:p>
            <a:pPr marL="468630" indent="-354330">
              <a:spcBef>
                <a:spcPts val="48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High level: between </a:t>
            </a:r>
            <a:r>
              <a:rPr lang="en-US" sz="2400" b="1" dirty="0">
                <a:ea typeface="Arial"/>
                <a:cs typeface="Arial"/>
                <a:sym typeface="Arial"/>
              </a:rPr>
              <a:t>human and problem space</a:t>
            </a:r>
            <a:endParaRPr dirty="0"/>
          </a:p>
          <a:p>
            <a:pPr marL="742950" lvl="1" indent="-349250">
              <a:spcBef>
                <a:spcPts val="400"/>
              </a:spcBef>
              <a:spcAft>
                <a:spcPts val="0"/>
              </a:spcAft>
              <a:buSzPts val="1700"/>
              <a:buFont typeface="Merriweather Sans"/>
              <a:buChar char="-"/>
            </a:pPr>
            <a:r>
              <a:rPr lang="en-US" sz="2000" dirty="0">
                <a:ea typeface="Arial"/>
                <a:cs typeface="Arial"/>
                <a:sym typeface="Arial"/>
              </a:rPr>
              <a:t>a cognitive act </a:t>
            </a:r>
            <a:r>
              <a:rPr lang="en-US" sz="2000" i="1" dirty="0">
                <a:ea typeface="Arial"/>
                <a:cs typeface="Arial"/>
                <a:sym typeface="Arial"/>
              </a:rPr>
              <a:t>enabled</a:t>
            </a:r>
            <a:r>
              <a:rPr lang="en-US" sz="2000" dirty="0">
                <a:ea typeface="Arial"/>
                <a:cs typeface="Arial"/>
                <a:sym typeface="Arial"/>
              </a:rPr>
              <a:t> by the tool</a:t>
            </a:r>
            <a:endParaRPr sz="2000" dirty="0">
              <a:ea typeface="Arial"/>
              <a:cs typeface="Arial"/>
              <a:sym typeface="Arial"/>
            </a:endParaRPr>
          </a:p>
          <a:p>
            <a:pPr marL="742950" lvl="1" indent="-349250">
              <a:spcBef>
                <a:spcPts val="400"/>
              </a:spcBef>
              <a:spcAft>
                <a:spcPts val="0"/>
              </a:spcAft>
              <a:buSzPts val="1700"/>
              <a:buFont typeface="Merriweather Sans"/>
              <a:buChar char="-"/>
            </a:pPr>
            <a:r>
              <a:rPr lang="en-US" sz="2000" dirty="0">
                <a:ea typeface="Arial"/>
                <a:cs typeface="Arial"/>
                <a:sym typeface="Arial"/>
              </a:rPr>
              <a:t>does not need to take place exclusively within them</a:t>
            </a:r>
            <a:endParaRPr dirty="0"/>
          </a:p>
          <a:p>
            <a:pPr marL="742950" lvl="1" indent="-349250">
              <a:spcBef>
                <a:spcPts val="400"/>
              </a:spcBef>
              <a:spcAft>
                <a:spcPts val="0"/>
              </a:spcAft>
              <a:buSzPts val="1700"/>
              <a:buFont typeface="Merriweather Sans"/>
              <a:buChar char="-"/>
            </a:pPr>
            <a:r>
              <a:rPr lang="en-US" sz="2000" dirty="0">
                <a:ea typeface="Arial"/>
                <a:cs typeface="Arial"/>
                <a:sym typeface="Arial"/>
              </a:rPr>
              <a:t>might be distributed across multiple tools</a:t>
            </a:r>
            <a:endParaRPr dirty="0"/>
          </a:p>
          <a:p>
            <a:pPr indent="-53339">
              <a:spcBef>
                <a:spcPts val="480"/>
              </a:spcBef>
              <a:buSzPts val="2040"/>
              <a:buNone/>
            </a:pPr>
            <a:endParaRPr sz="2400" dirty="0"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00DAAF-F18A-E5BB-38DA-0729691E14D4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Interaction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18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l="-37877" r="-37876"/>
          <a:stretch/>
        </p:blipFill>
        <p:spPr>
          <a:xfrm>
            <a:off x="5209309" y="857363"/>
            <a:ext cx="8229600" cy="48768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8"/>
          <p:cNvSpPr txBox="1"/>
          <p:nvPr/>
        </p:nvSpPr>
        <p:spPr>
          <a:xfrm>
            <a:off x="3532909" y="1847963"/>
            <a:ext cx="3276600" cy="38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>
              <a:buClr>
                <a:schemeClr val="accent1"/>
              </a:buClr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ea typeface="Arial"/>
                <a:cs typeface="Arial"/>
                <a:sym typeface="Arial"/>
              </a:rPr>
              <a:t>What 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a typeface="Arial"/>
                <a:cs typeface="Arial"/>
                <a:sym typeface="Arial"/>
              </a:rPr>
              <a:t>low-level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ea typeface="Arial"/>
                <a:cs typeface="Arial"/>
                <a:sym typeface="Arial"/>
              </a:rPr>
              <a:t> interactions can you have?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>
              <a:spcBef>
                <a:spcPts val="480"/>
              </a:spcBef>
              <a:buClr>
                <a:schemeClr val="accent1"/>
              </a:buClr>
            </a:pPr>
            <a:endParaRPr sz="2400" dirty="0">
              <a:solidFill>
                <a:schemeClr val="tx1">
                  <a:lumMod val="75000"/>
                  <a:lumOff val="25000"/>
                </a:schemeClr>
              </a:solidFill>
              <a:ea typeface="Arial"/>
              <a:cs typeface="Arial"/>
              <a:sym typeface="Arial"/>
            </a:endParaRPr>
          </a:p>
          <a:p>
            <a:pPr algn="ctr">
              <a:spcBef>
                <a:spcPts val="480"/>
              </a:spcBef>
              <a:buClr>
                <a:schemeClr val="accent1"/>
              </a:buClr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ea typeface="Arial"/>
                <a:cs typeface="Arial"/>
                <a:sym typeface="Arial"/>
              </a:rPr>
              <a:t>What 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a typeface="Arial"/>
                <a:cs typeface="Arial"/>
                <a:sym typeface="Arial"/>
              </a:rPr>
              <a:t>high-level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ea typeface="Arial"/>
                <a:cs typeface="Arial"/>
                <a:sym typeface="Arial"/>
              </a:rPr>
              <a:t>interactions can you have?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E9E36E7-CF32-5EBA-5152-117A1EA7B992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Example: Rubik’s Cube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Frame">
  <a:themeElements>
    <a:clrScheme name="Frame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18A1B607-7BAE-46D6-8090-545AC7BDD73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1121</TotalTime>
  <Words>1278</Words>
  <Application>Microsoft Macintosh PowerPoint</Application>
  <PresentationFormat>Widescreen</PresentationFormat>
  <Paragraphs>201</Paragraphs>
  <Slides>32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9" baseType="lpstr">
      <vt:lpstr>Arial</vt:lpstr>
      <vt:lpstr>Calibri</vt:lpstr>
      <vt:lpstr>Corbel</vt:lpstr>
      <vt:lpstr>HelveticaNeue Regular</vt:lpstr>
      <vt:lpstr>Merriweather Sans</vt:lpstr>
      <vt:lpstr>Wingdings 2</vt:lpstr>
      <vt:lpstr>Frame</vt:lpstr>
      <vt:lpstr>Communicating with Data – Introduction to Interactive Visualization</vt:lpstr>
      <vt:lpstr>Announcements</vt:lpstr>
      <vt:lpstr>Announcements</vt:lpstr>
      <vt:lpstr>Announcements</vt:lpstr>
      <vt:lpstr>Plan for Today</vt:lpstr>
      <vt:lpstr>Rewind</vt:lpstr>
      <vt:lpstr>Interaction (def.)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 for Everyone – Welcome!</dc:title>
  <dc:creator>Mosca, Ab</dc:creator>
  <cp:lastModifiedBy>Ab Mosca</cp:lastModifiedBy>
  <cp:revision>37</cp:revision>
  <dcterms:created xsi:type="dcterms:W3CDTF">2023-08-03T18:49:17Z</dcterms:created>
  <dcterms:modified xsi:type="dcterms:W3CDTF">2024-11-01T13:55:32Z</dcterms:modified>
</cp:coreProperties>
</file>